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0" r:id="rId4"/>
    <p:sldId id="259" r:id="rId5"/>
    <p:sldId id="262" r:id="rId6"/>
    <p:sldId id="261" r:id="rId7"/>
    <p:sldId id="264" r:id="rId8"/>
    <p:sldId id="263" r:id="rId9"/>
    <p:sldId id="265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59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935A9CE2-A4C8-4831-94C4-39DFBB47C6A8}" type="slidenum">
              <a:rPr lang="en-NZ" smtClean="0">
                <a:solidFill>
                  <a:srgbClr val="94C600"/>
                </a:solidFill>
              </a:rPr>
              <a:pPr/>
              <a:t>‹#›</a:t>
            </a:fld>
            <a:endParaRPr lang="en-NZ">
              <a:solidFill>
                <a:srgbClr val="94C600"/>
              </a:solidFill>
            </a:endParaRPr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73206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5A9CE2-A4C8-4831-94C4-39DFBB47C6A8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0294936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5A9CE2-A4C8-4831-94C4-39DFBB47C6A8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8839516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5A9CE2-A4C8-4831-94C4-39DFBB47C6A8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6223121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5A9CE2-A4C8-4831-94C4-39DFBB47C6A8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9146725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5A9CE2-A4C8-4831-94C4-39DFBB47C6A8}" type="slidenum">
              <a:rPr lang="en-NZ" smtClean="0"/>
              <a:pPr/>
              <a:t>‹#›</a:t>
            </a:fld>
            <a:endParaRPr lang="en-NZ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08855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5A9CE2-A4C8-4831-94C4-39DFBB47C6A8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856584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5A9CE2-A4C8-4831-94C4-39DFBB47C6A8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339069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5A9CE2-A4C8-4831-94C4-39DFBB47C6A8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8912294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5A9CE2-A4C8-4831-94C4-39DFBB47C6A8}" type="slidenum">
              <a:rPr lang="en-NZ" smtClean="0"/>
              <a:pPr/>
              <a:t>‹#›</a:t>
            </a:fld>
            <a:endParaRPr lang="en-NZ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373531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5A9CE2-A4C8-4831-94C4-39DFBB47C6A8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3768795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white"/>
                    </a:solidFill>
                  </a:endParaRPr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B5C1ACD4-E613-4E46-B7E1-38BC80A255F0}" type="datetimeFigureOut">
              <a:rPr lang="en-NZ" smtClean="0"/>
              <a:pPr/>
              <a:t>18/05/2016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NZ">
              <a:solidFill>
                <a:srgbClr val="94C60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935A9CE2-A4C8-4831-94C4-39DFBB47C6A8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7927718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CMC presentation May 2016</a:t>
            </a:r>
            <a:br>
              <a:rPr lang="en-NZ" dirty="0" smtClean="0"/>
            </a:br>
            <a:r>
              <a:rPr lang="en-NZ" dirty="0" smtClean="0"/>
              <a:t>EVOLVE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NZ" dirty="0" smtClean="0"/>
              <a:t>Dr Simon Allan </a:t>
            </a:r>
          </a:p>
          <a:p>
            <a:r>
              <a:rPr lang="en-NZ" dirty="0" smtClean="0"/>
              <a:t>Director of Palliative Care</a:t>
            </a:r>
          </a:p>
          <a:p>
            <a:r>
              <a:rPr lang="en-NZ" dirty="0" smtClean="0"/>
              <a:t>Arohanui Hospice</a:t>
            </a:r>
          </a:p>
          <a:p>
            <a:r>
              <a:rPr lang="en-NZ" dirty="0" smtClean="0"/>
              <a:t>President Chapter of Palliative Medicine 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21966245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EVOLVE-why and how?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NZ" dirty="0" smtClean="0"/>
              <a:t>We need to capture the enthusiasm of our members regarding the contribution they have made</a:t>
            </a:r>
          </a:p>
          <a:p>
            <a:r>
              <a:rPr lang="en-NZ" dirty="0" smtClean="0"/>
              <a:t>Clearly they feel strongly about these low value items</a:t>
            </a:r>
          </a:p>
          <a:p>
            <a:r>
              <a:rPr lang="en-NZ" dirty="0" smtClean="0"/>
              <a:t>The evidence base is persuasive</a:t>
            </a:r>
          </a:p>
          <a:p>
            <a:r>
              <a:rPr lang="en-NZ" dirty="0" smtClean="0"/>
              <a:t>Colleges need to assist with the dissemination and promotion of items but also provide some helpful ways to support Special Societies in leading this</a:t>
            </a:r>
          </a:p>
          <a:p>
            <a:r>
              <a:rPr lang="en-NZ" dirty="0" smtClean="0"/>
              <a:t>The cat is out of the bag- regulatory, insurance, funding implications abound.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8107447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Naughty Palliative Medicine!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NZ" dirty="0" smtClean="0"/>
              <a:t>It could be argued that 3 of our items were addressed to Consultant colleagues!</a:t>
            </a:r>
          </a:p>
          <a:p>
            <a:r>
              <a:rPr lang="en-NZ" dirty="0" smtClean="0"/>
              <a:t>Two items include ourselves and our nurses</a:t>
            </a:r>
          </a:p>
          <a:p>
            <a:r>
              <a:rPr lang="en-NZ" dirty="0" smtClean="0"/>
              <a:t>PC is bottom of the cliff and the retrospective view point can be critical in regard to others care to date in the patient journey</a:t>
            </a:r>
          </a:p>
          <a:p>
            <a:r>
              <a:rPr lang="en-NZ" dirty="0" smtClean="0"/>
              <a:t>However these are evidence based points which we would love for out colleagues to see and reflect on for their practice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8409481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Palliative Care top 5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NZ" dirty="0" smtClean="0"/>
              <a:t>Do not delay discussion and referral to PC for a patient with serious illness because they are pursuing disease directed treatment </a:t>
            </a:r>
          </a:p>
          <a:p>
            <a:pPr marL="514350" indent="-514350">
              <a:buFont typeface="+mj-lt"/>
              <a:buAutoNum type="arabicPeriod"/>
            </a:pPr>
            <a:r>
              <a:rPr lang="en-NZ" dirty="0" smtClean="0"/>
              <a:t>Do not delay conversations around prognosis, wishes values and EOL (and ACP) including failing to complete resuscitation plans/orders in patients with advanced disease of any type.</a:t>
            </a:r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4131792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Palliative Care top 5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NZ" dirty="0" smtClean="0"/>
              <a:t>3. Do not use oxygen therapy to treat non-hypoxic dyspnoea in the absence of anxiety and more generally, routine oxygen at end of life.</a:t>
            </a:r>
          </a:p>
          <a:p>
            <a:pPr marL="0" indent="0">
              <a:buNone/>
            </a:pPr>
            <a:r>
              <a:rPr lang="en-NZ" dirty="0" smtClean="0"/>
              <a:t>4. Do not use percutaneous feeding tubes in patients with advanced dementia; instead use oral assisted feeding</a:t>
            </a:r>
          </a:p>
          <a:p>
            <a:pPr marL="0" indent="0">
              <a:buNone/>
            </a:pPr>
            <a:r>
              <a:rPr lang="en-NZ" dirty="0" smtClean="0"/>
              <a:t>5. Do not prescribe medication without conducting a drug regimen review in cases of polypharmacy in order to avoid adverse medication interactions.</a:t>
            </a:r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93474506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Palliative Care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NZ" dirty="0" smtClean="0"/>
              <a:t>PC is at the bottom of the cliff and quite good with </a:t>
            </a:r>
            <a:r>
              <a:rPr lang="en-NZ" dirty="0" err="1" smtClean="0"/>
              <a:t>retrospectoscopes</a:t>
            </a:r>
            <a:r>
              <a:rPr lang="en-NZ" dirty="0" smtClean="0"/>
              <a:t>!</a:t>
            </a:r>
          </a:p>
          <a:p>
            <a:r>
              <a:rPr lang="en-NZ" dirty="0" smtClean="0"/>
              <a:t>However we know that our colleagues do not like having hard discussions</a:t>
            </a:r>
          </a:p>
          <a:p>
            <a:r>
              <a:rPr lang="en-NZ" dirty="0" smtClean="0"/>
              <a:t>There is a prevailing tendency to treat</a:t>
            </a:r>
          </a:p>
          <a:p>
            <a:r>
              <a:rPr lang="en-NZ" dirty="0" smtClean="0"/>
              <a:t>Doing stuff without communicating and adequately consulting </a:t>
            </a:r>
          </a:p>
          <a:p>
            <a:r>
              <a:rPr lang="en-NZ" dirty="0" smtClean="0"/>
              <a:t>There is an attitude which is not respectful of fully informing the patient and families</a:t>
            </a:r>
          </a:p>
          <a:p>
            <a:r>
              <a:rPr lang="en-NZ" dirty="0" smtClean="0"/>
              <a:t>Communication skills should be a paramount professional quality for a doctor </a:t>
            </a:r>
          </a:p>
          <a:p>
            <a:r>
              <a:rPr lang="en-NZ" dirty="0" smtClean="0"/>
              <a:t>NZ has a very good set of tools and training for advance care planning- how to better engage this?</a:t>
            </a:r>
          </a:p>
          <a:p>
            <a:r>
              <a:rPr lang="en-NZ" dirty="0" smtClean="0"/>
              <a:t>Item 1-3 largely are around communication, taking the time to communicate and not keep on “doing”</a:t>
            </a:r>
          </a:p>
          <a:p>
            <a:r>
              <a:rPr lang="en-NZ" dirty="0" smtClean="0"/>
              <a:t>The Chapter could survey colleagues regarding items 4&amp;5 on our list after a PR exercise- i.e. post EVOLVE audits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27131451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Doctors training and planning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NZ" dirty="0" smtClean="0"/>
              <a:t>Doctors and care plans</a:t>
            </a:r>
          </a:p>
          <a:p>
            <a:r>
              <a:rPr lang="en-NZ" dirty="0" smtClean="0"/>
              <a:t>Ceiling of care planning</a:t>
            </a:r>
          </a:p>
          <a:p>
            <a:r>
              <a:rPr lang="en-NZ" dirty="0" smtClean="0"/>
              <a:t>Advance care planning</a:t>
            </a:r>
          </a:p>
          <a:p>
            <a:r>
              <a:rPr lang="en-NZ" dirty="0" smtClean="0"/>
              <a:t>Family meetings- who is delegated, does anyone get trained?</a:t>
            </a:r>
          </a:p>
          <a:p>
            <a:r>
              <a:rPr lang="en-NZ" dirty="0" smtClean="0"/>
              <a:t>College role in inculcating such skills</a:t>
            </a:r>
          </a:p>
          <a:p>
            <a:r>
              <a:rPr lang="en-NZ" dirty="0" err="1" smtClean="0"/>
              <a:t>MinCEx</a:t>
            </a:r>
            <a:endParaRPr lang="en-NZ" dirty="0" smtClean="0"/>
          </a:p>
          <a:p>
            <a:r>
              <a:rPr lang="en-NZ" dirty="0" smtClean="0"/>
              <a:t>Case based discussions</a:t>
            </a:r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0367894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Compliance and CME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NZ" dirty="0" smtClean="0"/>
              <a:t>We are increasingly required to demonstrate compliance – NZMC, credentialing, accreditation</a:t>
            </a:r>
          </a:p>
          <a:p>
            <a:r>
              <a:rPr lang="en-NZ" dirty="0" smtClean="0"/>
              <a:t>To what extent are these monitoring tools aligned against vital aspects of learning and application of professional qualities to practice</a:t>
            </a:r>
          </a:p>
          <a:p>
            <a:r>
              <a:rPr lang="en-NZ" dirty="0" smtClean="0"/>
              <a:t>Could EVOLVE items be included in areas of compliance/ monitoring?</a:t>
            </a:r>
          </a:p>
          <a:p>
            <a:r>
              <a:rPr lang="en-NZ" dirty="0" smtClean="0"/>
              <a:t>College CME- holiday in Budapest or attention to evidence value change in practice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26111995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EVOLVE Conclusion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EVOLVE is a helpful way for doctors to tackle quality issues in Health </a:t>
            </a:r>
          </a:p>
          <a:p>
            <a:r>
              <a:rPr lang="en-NZ" dirty="0" smtClean="0"/>
              <a:t>EVOVLE needs “legs” at various levels</a:t>
            </a:r>
          </a:p>
          <a:p>
            <a:r>
              <a:rPr lang="en-NZ" dirty="0" smtClean="0"/>
              <a:t>Professional and College first</a:t>
            </a:r>
          </a:p>
          <a:p>
            <a:r>
              <a:rPr lang="en-NZ" dirty="0" smtClean="0"/>
              <a:t>Regulatory, compliance, funding, policy, insurance, DHB are all possible areas for application</a:t>
            </a:r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25765835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</TotalTime>
  <Words>559</Words>
  <Application>Microsoft Office PowerPoint</Application>
  <PresentationFormat>On-screen Show (4:3)</PresentationFormat>
  <Paragraphs>51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Austin</vt:lpstr>
      <vt:lpstr>CMC presentation May 2016 EVOLVE</vt:lpstr>
      <vt:lpstr>EVOLVE-why and how?</vt:lpstr>
      <vt:lpstr>Naughty Palliative Medicine!</vt:lpstr>
      <vt:lpstr>Palliative Care top 5</vt:lpstr>
      <vt:lpstr>Palliative Care top 5</vt:lpstr>
      <vt:lpstr>Palliative Care</vt:lpstr>
      <vt:lpstr>Doctors training and planning</vt:lpstr>
      <vt:lpstr>Compliance and CME</vt:lpstr>
      <vt:lpstr>EVOLVE Conclusion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CMC presentation May 2016 EVOLVE</dc:title>
  <dc:creator>Simon Allan</dc:creator>
  <cp:lastModifiedBy>Simon Allan</cp:lastModifiedBy>
  <cp:revision>5</cp:revision>
  <dcterms:created xsi:type="dcterms:W3CDTF">2016-05-17T02:09:16Z</dcterms:created>
  <dcterms:modified xsi:type="dcterms:W3CDTF">2016-05-17T20:12:27Z</dcterms:modified>
</cp:coreProperties>
</file>

<file path=docProps/thumbnail.jpeg>
</file>