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385" r:id="rId2"/>
    <p:sldId id="419" r:id="rId3"/>
    <p:sldId id="431" r:id="rId4"/>
    <p:sldId id="432" r:id="rId5"/>
    <p:sldId id="438" r:id="rId6"/>
    <p:sldId id="439" r:id="rId7"/>
    <p:sldId id="433" r:id="rId8"/>
    <p:sldId id="436" r:id="rId9"/>
    <p:sldId id="437" r:id="rId10"/>
    <p:sldId id="435" r:id="rId11"/>
    <p:sldId id="415" r:id="rId12"/>
    <p:sldId id="424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2" autoAdjust="0"/>
    <p:restoredTop sz="94434" autoAdjust="0"/>
  </p:normalViewPr>
  <p:slideViewPr>
    <p:cSldViewPr>
      <p:cViewPr varScale="1">
        <p:scale>
          <a:sx n="109" d="100"/>
          <a:sy n="109" d="100"/>
        </p:scale>
        <p:origin x="99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862" cy="495793"/>
          </a:xfrm>
          <a:prstGeom prst="rect">
            <a:avLst/>
          </a:prstGeom>
        </p:spPr>
        <p:txBody>
          <a:bodyPr vert="horz" lIns="87545" tIns="43772" rIns="87545" bIns="43772" rtlCol="0"/>
          <a:lstStyle>
            <a:lvl1pPr algn="l">
              <a:defRPr sz="11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95" y="2"/>
            <a:ext cx="2945862" cy="495793"/>
          </a:xfrm>
          <a:prstGeom prst="rect">
            <a:avLst/>
          </a:prstGeom>
        </p:spPr>
        <p:txBody>
          <a:bodyPr vert="horz" lIns="87545" tIns="43772" rIns="87545" bIns="43772" rtlCol="0"/>
          <a:lstStyle>
            <a:lvl1pPr algn="r">
              <a:defRPr sz="1100"/>
            </a:lvl1pPr>
          </a:lstStyle>
          <a:p>
            <a:fld id="{790A82DC-43F2-4368-884F-86EC7E9E3A3B}" type="datetimeFigureOut">
              <a:rPr lang="en-NZ" smtClean="0"/>
              <a:pPr/>
              <a:t>16/05/2016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6"/>
            <a:ext cx="2945862" cy="495793"/>
          </a:xfrm>
          <a:prstGeom prst="rect">
            <a:avLst/>
          </a:prstGeom>
        </p:spPr>
        <p:txBody>
          <a:bodyPr vert="horz" lIns="87545" tIns="43772" rIns="87545" bIns="43772" rtlCol="0" anchor="b"/>
          <a:lstStyle>
            <a:lvl1pPr algn="l">
              <a:defRPr sz="11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95" y="9429306"/>
            <a:ext cx="2945862" cy="495793"/>
          </a:xfrm>
          <a:prstGeom prst="rect">
            <a:avLst/>
          </a:prstGeom>
        </p:spPr>
        <p:txBody>
          <a:bodyPr vert="horz" lIns="87545" tIns="43772" rIns="87545" bIns="43772" rtlCol="0" anchor="b"/>
          <a:lstStyle>
            <a:lvl1pPr algn="r">
              <a:defRPr sz="1100"/>
            </a:lvl1pPr>
          </a:lstStyle>
          <a:p>
            <a:fld id="{711F3DA9-5BD9-44CC-9BEF-1E345052A7E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6766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0731" tIns="45365" rIns="90731" bIns="4536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0731" tIns="45365" rIns="90731" bIns="4536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</a:defRPr>
            </a:lvl1pPr>
          </a:lstStyle>
          <a:p>
            <a:pPr>
              <a:defRPr/>
            </a:pPr>
            <a:fld id="{2261E248-6D8D-4F6B-BDB2-75ACE88E7837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31" tIns="45365" rIns="90731" bIns="45365" rtlCol="0" anchor="ctr"/>
          <a:lstStyle/>
          <a:p>
            <a:pPr lvl="0"/>
            <a:endParaRPr lang="en-N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714878"/>
            <a:ext cx="5438775" cy="4467225"/>
          </a:xfrm>
          <a:prstGeom prst="rect">
            <a:avLst/>
          </a:prstGeom>
        </p:spPr>
        <p:txBody>
          <a:bodyPr vert="horz" lIns="90731" tIns="45365" rIns="90731" bIns="4536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165"/>
            <a:ext cx="2946400" cy="496887"/>
          </a:xfrm>
          <a:prstGeom prst="rect">
            <a:avLst/>
          </a:prstGeom>
        </p:spPr>
        <p:txBody>
          <a:bodyPr vert="horz" lIns="90731" tIns="45365" rIns="90731" bIns="4536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0731" tIns="45365" rIns="90731" bIns="4536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</a:defRPr>
            </a:lvl1pPr>
          </a:lstStyle>
          <a:p>
            <a:pPr>
              <a:defRPr/>
            </a:pPr>
            <a:fld id="{DA9DC410-2DC6-4276-B2C3-3C4E2B383C6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7724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97403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900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967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4775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9647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9DC410-2DC6-4276-B2C3-3C4E2B383C66}" type="slidenum">
              <a:rPr lang="en-NZ" smtClean="0"/>
              <a:pPr>
                <a:defRPr/>
              </a:pPr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388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E6BA7-7883-4852-B41D-5B71A02FC1CB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27128-A76E-4A15-98E4-6A05E2344BC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BFF13-EDA3-4CA2-A8BB-6D27C299DD5C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4DFC3-8B27-4471-8857-9E7A24F1A69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C894B-DB6C-4D7C-BAD2-3D7CBF45614D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52F97-E50D-4DDD-82D4-8E8E569E0A4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50DE5-FEA8-4C17-BD1E-D72C8622EFC1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21BA6-0823-47A0-AF55-15E32D52F9D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562C0-3187-440E-946F-01370BCC1D11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0F3D-34E9-4843-B300-7B8B4937AA1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4A553-374E-4C7F-9C84-5B9D575EB768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20FEB-D964-4A81-930E-7B4DBC5DB13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1F15-4E58-4AAA-9495-9ABC88803F02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0327-7BB6-4644-A672-36E5A29EF39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DAD50-D588-43B7-A09E-E20101E057EF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5ACAD-EE60-450F-8A67-A15AEDA7707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D32AB-9DD3-4A1C-AF1B-177E685013B7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ABF79-DF73-4D00-AE36-F3BADAA3F2D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6B451-363F-44CC-80C7-A1198E57FB23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0C26C-0056-4876-A5AD-65A6E9DC65B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4847-DE99-46EB-ABDD-9232C875DEDD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8EE87-C4E5-4D1A-98F3-2C340659E16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BC7C51-F213-4680-934F-DED3CCEF1B07}" type="datetimeFigureOut">
              <a:rPr lang="en-NZ"/>
              <a:pPr>
                <a:defRPr/>
              </a:pPr>
              <a:t>16/05/2016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38675E-DF57-4338-800E-408983E7E77B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2" r:id="rId2"/>
    <p:sldLayoutId id="2147483801" r:id="rId3"/>
    <p:sldLayoutId id="2147483800" r:id="rId4"/>
    <p:sldLayoutId id="2147483799" r:id="rId5"/>
    <p:sldLayoutId id="2147483798" r:id="rId6"/>
    <p:sldLayoutId id="2147483797" r:id="rId7"/>
    <p:sldLayoutId id="2147483796" r:id="rId8"/>
    <p:sldLayoutId id="2147483795" r:id="rId9"/>
    <p:sldLayoutId id="2147483794" r:id="rId10"/>
    <p:sldLayoutId id="214748379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18" descr="head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8529"/>
            <a:ext cx="67421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sp>
        <p:nvSpPr>
          <p:cNvPr id="5" name="Title 3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6526088" cy="1728192"/>
          </a:xfrm>
        </p:spPr>
        <p:txBody>
          <a:bodyPr/>
          <a:lstStyle/>
          <a:p>
            <a:pPr algn="l"/>
            <a:r>
              <a:rPr lang="en-US" sz="4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Choosing </a:t>
            </a:r>
            <a:r>
              <a:rPr lang="en-US" sz="4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Wisely</a:t>
            </a:r>
            <a:r>
              <a:rPr lang="en-US" sz="4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4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….Shared Decision Making</a:t>
            </a:r>
            <a:b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US" sz="3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May 2016</a:t>
            </a:r>
            <a:endParaRPr lang="en-NZ" sz="36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63688" y="4068315"/>
            <a:ext cx="4932363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N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Stephen Child</a:t>
            </a:r>
          </a:p>
          <a:p>
            <a:pPr>
              <a:defRPr/>
            </a:pPr>
            <a:r>
              <a:rPr lang="en-NZ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Arial" charset="0"/>
              </a:rPr>
              <a:t>MD, FRACP, FRCPC</a:t>
            </a:r>
          </a:p>
          <a:p>
            <a:pPr>
              <a:defRPr/>
            </a:pPr>
            <a:r>
              <a:rPr lang="en-N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General Physician</a:t>
            </a:r>
          </a:p>
          <a:p>
            <a:pPr>
              <a:defRPr/>
            </a:pPr>
            <a:r>
              <a:rPr lang="en-N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Respiratory </a:t>
            </a:r>
            <a:r>
              <a:rPr lang="en-NZ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Interest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Chair, NZMA</a:t>
            </a:r>
            <a:endParaRPr lang="en-NZ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N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Director of Clinical Training</a:t>
            </a:r>
          </a:p>
          <a:p>
            <a:pPr>
              <a:defRPr/>
            </a:pPr>
            <a:r>
              <a:rPr lang="en-N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Auckland District Health Board</a:t>
            </a:r>
            <a:endParaRPr lang="en-GB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4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132830" y="2204864"/>
            <a:ext cx="403244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Choosing Wisely =</a:t>
            </a:r>
          </a:p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“Being a doctor!”</a:t>
            </a:r>
          </a:p>
          <a:p>
            <a:pPr algn="ctr"/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705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ter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6" name="Picture 11" descr="New NZMA logo(inversed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316" y="1556792"/>
            <a:ext cx="7149480" cy="4560227"/>
          </a:xfrm>
        </p:spPr>
        <p:txBody>
          <a:bodyPr/>
          <a:lstStyle/>
          <a:p>
            <a:pPr>
              <a:buClr>
                <a:srgbClr val="FF0000"/>
              </a:buClr>
              <a:buSzPct val="85000"/>
            </a:pPr>
            <a:r>
              <a:rPr lang="en-NZ" sz="2400" dirty="0" smtClean="0"/>
              <a:t>Patient Experience Survey</a:t>
            </a:r>
          </a:p>
          <a:p>
            <a:pPr lvl="1">
              <a:buClr>
                <a:srgbClr val="FF0000"/>
              </a:buClr>
              <a:buSzPct val="85000"/>
            </a:pPr>
            <a:r>
              <a:rPr lang="en-NZ" sz="2000" dirty="0" smtClean="0"/>
              <a:t>HQSC</a:t>
            </a:r>
          </a:p>
          <a:p>
            <a:pPr lvl="1">
              <a:buClr>
                <a:srgbClr val="FF0000"/>
              </a:buClr>
              <a:buSzPct val="85000"/>
            </a:pPr>
            <a:r>
              <a:rPr lang="en-NZ" sz="2000" dirty="0" smtClean="0"/>
              <a:t>QOF / IPF</a:t>
            </a:r>
          </a:p>
          <a:p>
            <a:pPr lvl="1">
              <a:buClr>
                <a:srgbClr val="FF0000"/>
              </a:buClr>
              <a:buSzPct val="85000"/>
            </a:pPr>
            <a:r>
              <a:rPr lang="en-NZ" sz="2000" dirty="0" smtClean="0"/>
              <a:t>Southern Cross</a:t>
            </a:r>
          </a:p>
          <a:p>
            <a:pPr lvl="1">
              <a:buClr>
                <a:srgbClr val="FF0000"/>
              </a:buClr>
              <a:buSzPct val="85000"/>
            </a:pPr>
            <a:r>
              <a:rPr lang="en-NZ" sz="2000" dirty="0" smtClean="0"/>
              <a:t>Metro Auckland Governance Group</a:t>
            </a:r>
          </a:p>
          <a:p>
            <a:pPr marL="0" indent="0">
              <a:buClr>
                <a:srgbClr val="FF0000"/>
              </a:buClr>
              <a:buSzPct val="85000"/>
              <a:buNone/>
            </a:pPr>
            <a:endParaRPr lang="en-NZ" sz="2400" dirty="0" smtClean="0"/>
          </a:p>
          <a:p>
            <a:pPr marL="0" indent="0">
              <a:buClr>
                <a:srgbClr val="FF0000"/>
              </a:buClr>
              <a:buSzPct val="85000"/>
              <a:buNone/>
            </a:pPr>
            <a:r>
              <a:rPr lang="en-NZ" sz="2400" dirty="0"/>
              <a:t>	</a:t>
            </a:r>
            <a:endParaRPr lang="en-NZ" sz="2400" dirty="0" smtClean="0"/>
          </a:p>
          <a:p>
            <a:pPr marL="1169988" indent="-1169988">
              <a:buClr>
                <a:srgbClr val="FF0000"/>
              </a:buClr>
              <a:buSzPct val="85000"/>
              <a:buAutoNum type="arabicPlain" startAt="2002"/>
            </a:pPr>
            <a:endParaRPr lang="en-NZ" sz="2400" dirty="0" smtClean="0"/>
          </a:p>
          <a:p>
            <a:pPr marL="457200" indent="-457200">
              <a:buClr>
                <a:srgbClr val="FF0000"/>
              </a:buClr>
              <a:buSzPct val="85000"/>
              <a:buAutoNum type="arabicPlain" startAt="2002"/>
            </a:pPr>
            <a:endParaRPr lang="en-NZ" sz="2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19646" y="188640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NZ" sz="3200" dirty="0" smtClean="0"/>
              <a:t>Transparency</a:t>
            </a:r>
            <a:endParaRPr lang="en-NZ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693392" y="896799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0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ter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6" name="Picture 11" descr="New NZMA logo(inversed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316" y="1556793"/>
            <a:ext cx="5373948" cy="1008112"/>
          </a:xfrm>
        </p:spPr>
        <p:txBody>
          <a:bodyPr/>
          <a:lstStyle/>
          <a:p>
            <a:pPr marL="0" indent="0">
              <a:buClr>
                <a:srgbClr val="FF0000"/>
              </a:buClr>
              <a:buSzPct val="85000"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	</a:t>
            </a:r>
            <a:r>
              <a:rPr lang="en-US" sz="4000" b="1" dirty="0" smtClean="0">
                <a:solidFill>
                  <a:srgbClr val="FF0000"/>
                </a:solidFill>
              </a:rPr>
              <a:t>Thank </a:t>
            </a:r>
            <a:r>
              <a:rPr lang="en-US" sz="4000" b="1" dirty="0">
                <a:solidFill>
                  <a:srgbClr val="FF0000"/>
                </a:solidFill>
              </a:rPr>
              <a:t>you</a:t>
            </a:r>
            <a:endParaRPr lang="en-NZ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19646" y="188640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67293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ter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6" name="Picture 11" descr="New NZMA logo(inversed)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4316" y="1286656"/>
            <a:ext cx="7149480" cy="4560227"/>
          </a:xfrm>
        </p:spPr>
        <p:txBody>
          <a:bodyPr/>
          <a:lstStyle/>
          <a:p>
            <a:pPr marL="536575" indent="-536575">
              <a:buClr>
                <a:schemeClr val="accent2"/>
              </a:buClr>
              <a:buSzPct val="8500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1.</a:t>
            </a:r>
            <a:r>
              <a:rPr lang="en-US" sz="2400" dirty="0" smtClean="0"/>
              <a:t>	Professionalism </a:t>
            </a:r>
            <a:r>
              <a:rPr lang="en-US" sz="2400" dirty="0" smtClean="0"/>
              <a:t>= altruism = trust = informed choice</a:t>
            </a:r>
          </a:p>
          <a:p>
            <a:pPr marL="536575" lvl="1" indent="-536575">
              <a:buClr>
                <a:schemeClr val="accent2"/>
              </a:buClr>
              <a:buSzPct val="85000"/>
              <a:buNone/>
            </a:pPr>
            <a:r>
              <a:rPr lang="en-US" sz="2000" dirty="0" smtClean="0"/>
              <a:t>	“Patient choice vs vulnerable patient”</a:t>
            </a:r>
          </a:p>
          <a:p>
            <a:pPr marL="536575" indent="-536575">
              <a:buClr>
                <a:schemeClr val="accent2"/>
              </a:buClr>
              <a:buSzPct val="8500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2.</a:t>
            </a:r>
            <a:r>
              <a:rPr lang="en-US" sz="2400" dirty="0" smtClean="0"/>
              <a:t>	“Best </a:t>
            </a:r>
            <a:r>
              <a:rPr lang="en-US" sz="2400" dirty="0" smtClean="0"/>
              <a:t>interests of </a:t>
            </a:r>
            <a:r>
              <a:rPr lang="en-US" sz="2400" u="sng" dirty="0" smtClean="0"/>
              <a:t>this</a:t>
            </a:r>
            <a:r>
              <a:rPr lang="en-US" sz="2400" dirty="0" smtClean="0"/>
              <a:t> patient </a:t>
            </a:r>
            <a:r>
              <a:rPr lang="en-US" sz="2400" u="sng" dirty="0" smtClean="0"/>
              <a:t>and</a:t>
            </a:r>
            <a:r>
              <a:rPr lang="en-US" sz="2400" dirty="0" smtClean="0"/>
              <a:t> </a:t>
            </a:r>
            <a:r>
              <a:rPr lang="en-US" sz="2400" dirty="0" smtClean="0"/>
              <a:t>next</a:t>
            </a:r>
          </a:p>
          <a:p>
            <a:pPr marL="536575" lvl="1" indent="-536575">
              <a:buClr>
                <a:schemeClr val="accent2"/>
              </a:buClr>
              <a:buSzPct val="85000"/>
              <a:buNone/>
            </a:pPr>
            <a:r>
              <a:rPr lang="en-US" sz="2000" dirty="0" smtClean="0"/>
              <a:t>	“Glass houses…throw </a:t>
            </a:r>
            <a:r>
              <a:rPr lang="en-US" sz="2000" dirty="0" smtClean="0"/>
              <a:t>stones”</a:t>
            </a:r>
          </a:p>
          <a:p>
            <a:pPr marL="536575" indent="-536575">
              <a:buClr>
                <a:schemeClr val="accent2"/>
              </a:buClr>
              <a:buSzPct val="8500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.	Quality, safety, waste, harm</a:t>
            </a:r>
          </a:p>
          <a:p>
            <a:pPr marL="0" indent="0">
              <a:buClr>
                <a:srgbClr val="FF0000"/>
              </a:buClr>
              <a:buSzPct val="85000"/>
              <a:buNone/>
            </a:pPr>
            <a:endParaRPr lang="en-NZ" sz="2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19646" y="188640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NZ" sz="3200" dirty="0" smtClean="0"/>
              <a:t>Choosing Wisely</a:t>
            </a:r>
            <a:endParaRPr lang="en-NZ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693392" y="896799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43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257565" y="1692907"/>
            <a:ext cx="3756478" cy="2831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GP nurse </a:t>
            </a:r>
            <a:r>
              <a:rPr lang="en-US" sz="2000" dirty="0" smtClean="0">
                <a:latin typeface="+mn-lt"/>
              </a:rPr>
              <a:t>specialist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Physio = MRI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Pharmacy = “check-ups”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Technician = knee replacement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Sugar, alcohol, Fluoride, </a:t>
            </a:r>
            <a:r>
              <a:rPr lang="en-US" sz="2000" dirty="0" err="1" smtClean="0">
                <a:latin typeface="+mn-lt"/>
              </a:rPr>
              <a:t>etc</a:t>
            </a:r>
            <a:endParaRPr lang="en-US" sz="20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Emotion-free therapy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+mn-lt"/>
              </a:rPr>
              <a:t>Iphone</a:t>
            </a:r>
            <a:r>
              <a:rPr lang="en-US" sz="2000" dirty="0" smtClean="0">
                <a:latin typeface="+mn-lt"/>
              </a:rPr>
              <a:t> = Dermatology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latin typeface="+mn-lt"/>
              </a:rPr>
              <a:t>Etc</a:t>
            </a:r>
            <a:endParaRPr lang="en-US" sz="2000" dirty="0">
              <a:latin typeface="+mn-lt"/>
            </a:endParaRPr>
          </a:p>
          <a:p>
            <a:pPr algn="ctr"/>
            <a:endParaRPr lang="en-US" dirty="0">
              <a:latin typeface="+mn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924211" y="1442043"/>
            <a:ext cx="0" cy="345638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1691654" y="188640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US" sz="3600" dirty="0" smtClean="0"/>
              <a:t>Choosing Wisely</a:t>
            </a:r>
            <a:endParaRPr lang="en-NZ" sz="36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693392" y="896799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35538" y="1692907"/>
            <a:ext cx="3185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000" dirty="0" smtClean="0">
                <a:latin typeface="+mn-lt"/>
              </a:rPr>
              <a:t>Doctor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000" dirty="0" smtClean="0">
                <a:latin typeface="+mn-lt"/>
              </a:rPr>
              <a:t>Evidence based medicine</a:t>
            </a:r>
            <a:endParaRPr lang="en-NZ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207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3132830" y="2204864"/>
            <a:ext cx="403244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Informed consent</a:t>
            </a:r>
          </a:p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vs</a:t>
            </a:r>
          </a:p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Informed Choice</a:t>
            </a:r>
          </a:p>
          <a:p>
            <a:pPr algn="ctr"/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algn="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Andrew Connolly</a:t>
            </a:r>
            <a:endParaRPr lang="en-NZ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262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7"/>
          <p:cNvSpPr txBox="1">
            <a:spLocks noChangeArrowheads="1"/>
          </p:cNvSpPr>
          <p:nvPr/>
        </p:nvSpPr>
        <p:spPr bwMode="auto">
          <a:xfrm>
            <a:off x="1548930" y="199711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US" dirty="0" smtClean="0"/>
              <a:t>Vulnerable = (Market failure)</a:t>
            </a:r>
            <a:endParaRPr lang="en-NZ" dirty="0"/>
          </a:p>
        </p:txBody>
      </p:sp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1693392" y="896799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/>
          <p:cNvSpPr txBox="1">
            <a:spLocks/>
          </p:cNvSpPr>
          <p:nvPr/>
        </p:nvSpPr>
        <p:spPr bwMode="auto">
          <a:xfrm>
            <a:off x="1835695" y="1197864"/>
            <a:ext cx="7128793" cy="446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“Irrational” decision maker</a:t>
            </a:r>
          </a:p>
          <a:p>
            <a:pPr marL="819150" lvl="1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Uninformed</a:t>
            </a:r>
          </a:p>
          <a:p>
            <a:pPr marL="819150" lvl="1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Uneducated</a:t>
            </a:r>
          </a:p>
          <a:p>
            <a:pPr marL="819150" lvl="1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Ill – informed</a:t>
            </a:r>
          </a:p>
          <a:p>
            <a:pPr marL="819150" lvl="1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“At risk”</a:t>
            </a:r>
          </a:p>
          <a:p>
            <a:pPr marL="819150" lvl="1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External factors</a:t>
            </a:r>
          </a:p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Imbalance</a:t>
            </a:r>
            <a:endParaRPr lang="en-US" sz="2400" dirty="0">
              <a:solidFill>
                <a:schemeClr val="tx1"/>
              </a:solidFill>
            </a:endParaRPr>
          </a:p>
          <a:p>
            <a:pPr marL="715963" indent="-444500" algn="l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89672"/>
            <a:ext cx="7379931" cy="596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003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7"/>
          <p:cNvSpPr txBox="1">
            <a:spLocks noChangeArrowheads="1"/>
          </p:cNvSpPr>
          <p:nvPr/>
        </p:nvSpPr>
        <p:spPr bwMode="auto">
          <a:xfrm>
            <a:off x="1619672" y="523770"/>
            <a:ext cx="64087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 b="1">
                <a:solidFill>
                  <a:srgbClr val="FF0000"/>
                </a:solidFill>
                <a:latin typeface="+mn-lt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US" dirty="0" smtClean="0"/>
              <a:t>So…</a:t>
            </a:r>
          </a:p>
          <a:p>
            <a:r>
              <a:rPr lang="en-US" sz="3600" dirty="0" smtClean="0"/>
              <a:t>Professionalism v Consumerism</a:t>
            </a:r>
            <a:endParaRPr lang="en-NZ" sz="3600" dirty="0"/>
          </a:p>
        </p:txBody>
      </p:sp>
      <p:pic>
        <p:nvPicPr>
          <p:cNvPr id="15364" name="Picture 6" descr="foo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6237288"/>
            <a:ext cx="73453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5366" name="Picture 11" descr="New NZMA logo(inversed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1693392" y="1484784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3"/>
          <p:cNvSpPr txBox="1">
            <a:spLocks/>
          </p:cNvSpPr>
          <p:nvPr/>
        </p:nvSpPr>
        <p:spPr bwMode="auto">
          <a:xfrm>
            <a:off x="2195736" y="1268760"/>
            <a:ext cx="7128793" cy="446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Trustworthiness = honesty, competency, reliability</a:t>
            </a:r>
          </a:p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Transparency = shared decision making</a:t>
            </a:r>
          </a:p>
          <a:p>
            <a:pPr marL="361950" indent="-361950" algn="l" defTabSz="896938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Informed choice v informed consent</a:t>
            </a:r>
            <a:endParaRPr lang="en-US" sz="2400" dirty="0">
              <a:solidFill>
                <a:schemeClr val="tx1"/>
              </a:solidFill>
            </a:endParaRPr>
          </a:p>
          <a:p>
            <a:pPr marL="715963" indent="-444500" algn="l"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tabLst>
                <a:tab pos="1439863" algn="l"/>
              </a:tabLst>
            </a:pP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70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pPr algn="l"/>
            <a:r>
              <a:rPr lang="en-US" alt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Big</a:t>
            </a:r>
            <a:r>
              <a:rPr lang="en-US" altLang="en-US" sz="4000" b="1" dirty="0" smtClean="0">
                <a:solidFill>
                  <a:srgbClr val="FFFF99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alt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Picture</a:t>
            </a:r>
            <a:br>
              <a:rPr lang="en-US" altLang="en-US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endParaRPr lang="en-GB" altLang="en-US" sz="40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7163" name="Oval 11"/>
          <p:cNvSpPr>
            <a:spLocks noChangeArrowheads="1"/>
          </p:cNvSpPr>
          <p:nvPr/>
        </p:nvSpPr>
        <p:spPr bwMode="auto">
          <a:xfrm>
            <a:off x="1525806" y="1628800"/>
            <a:ext cx="4176712" cy="4249737"/>
          </a:xfrm>
          <a:prstGeom prst="ellipse">
            <a:avLst/>
          </a:prstGeom>
          <a:solidFill>
            <a:srgbClr val="6699FF"/>
          </a:solidFill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NZ"/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 flipV="1">
            <a:off x="1829603" y="2592616"/>
            <a:ext cx="3529013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>
            <a:off x="2045145" y="2353702"/>
            <a:ext cx="3204964" cy="272235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3204877" y="2220335"/>
            <a:ext cx="2087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Social Security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(33%)</a:t>
            </a:r>
            <a:endParaRPr lang="en-GB" alt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7167" name="Text Box 15"/>
          <p:cNvSpPr txBox="1">
            <a:spLocks noChangeArrowheads="1"/>
          </p:cNvSpPr>
          <p:nvPr/>
        </p:nvSpPr>
        <p:spPr bwMode="auto">
          <a:xfrm>
            <a:off x="1874749" y="3323891"/>
            <a:ext cx="18002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Education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(17%)</a:t>
            </a:r>
            <a:endParaRPr lang="en-GB" alt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2988270" y="4346580"/>
            <a:ext cx="1798638" cy="1331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Defence 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Government Services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Law &amp; Order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Transport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Economic Services</a:t>
            </a:r>
            <a:endParaRPr lang="en-GB" alt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4510952" y="3498388"/>
            <a:ext cx="10080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20%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($14.1 b)</a:t>
            </a:r>
            <a:endParaRPr lang="en-GB" altLang="en-US" sz="15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7171" name="Text Box 19"/>
          <p:cNvSpPr txBox="1">
            <a:spLocks noChangeArrowheads="1"/>
          </p:cNvSpPr>
          <p:nvPr/>
        </p:nvSpPr>
        <p:spPr bwMode="auto">
          <a:xfrm>
            <a:off x="2843808" y="6190457"/>
            <a:ext cx="1943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>
                <a:latin typeface="Calibri" panose="020F0502020204030204" pitchFamily="34" charset="0"/>
              </a:rPr>
              <a:t>$ 70.5 billion</a:t>
            </a:r>
            <a:endParaRPr lang="en-GB" altLang="en-US" sz="2400" dirty="0">
              <a:latin typeface="Calibri" panose="020F0502020204030204" pitchFamily="34" charset="0"/>
            </a:endParaRPr>
          </a:p>
        </p:txBody>
      </p:sp>
      <p:sp>
        <p:nvSpPr>
          <p:cNvPr id="177172" name="Line 20"/>
          <p:cNvSpPr>
            <a:spLocks noChangeShapeType="1"/>
          </p:cNvSpPr>
          <p:nvPr/>
        </p:nvSpPr>
        <p:spPr bwMode="auto">
          <a:xfrm flipV="1">
            <a:off x="5662413" y="1778505"/>
            <a:ext cx="1511300" cy="865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77173" name="Line 21"/>
          <p:cNvSpPr>
            <a:spLocks noChangeShapeType="1"/>
          </p:cNvSpPr>
          <p:nvPr/>
        </p:nvSpPr>
        <p:spPr bwMode="auto">
          <a:xfrm>
            <a:off x="5669910" y="2638885"/>
            <a:ext cx="15113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NZ"/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7049501" y="1864897"/>
            <a:ext cx="1979612" cy="1700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 dirty="0">
                <a:latin typeface="Calibri" panose="020F0502020204030204" pitchFamily="34" charset="0"/>
              </a:rPr>
              <a:t> +$1.1 b – ACC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 dirty="0">
                <a:latin typeface="Calibri" panose="020F0502020204030204" pitchFamily="34" charset="0"/>
              </a:rPr>
              <a:t> =83% Public $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 dirty="0">
                <a:latin typeface="Calibri" panose="020F0502020204030204" pitchFamily="34" charset="0"/>
              </a:rPr>
              <a:t> $2987/person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1900" dirty="0">
                <a:latin typeface="Calibri" panose="020F0502020204030204" pitchFamily="34" charset="0"/>
              </a:rPr>
              <a:t> 10.1% of GDP</a:t>
            </a:r>
            <a:endParaRPr lang="en-GB" altLang="en-US" sz="1900" dirty="0">
              <a:latin typeface="Calibri" panose="020F0502020204030204" pitchFamily="34" charset="0"/>
            </a:endParaRPr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6527127" y="4194175"/>
            <a:ext cx="197961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u="sng" dirty="0">
                <a:latin typeface="Calibri" panose="020F0502020204030204" pitchFamily="34" charset="0"/>
              </a:rPr>
              <a:t>17% “Private”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</a:rPr>
              <a:t> insurance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</a:rPr>
              <a:t> pocket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latin typeface="Calibri" panose="020F0502020204030204" pitchFamily="34" charset="0"/>
              </a:rPr>
              <a:t> non-profit org</a:t>
            </a:r>
            <a:endParaRPr lang="en-GB" altLang="en-US" sz="2000" dirty="0"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16" name="Picture 11" descr="New NZMA logo(inversed)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1520391" y="980728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42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92" y="332656"/>
            <a:ext cx="7003467" cy="880820"/>
          </a:xfrm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n-US" sz="40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Top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608" y="1700808"/>
            <a:ext cx="6172200" cy="3650958"/>
          </a:xfrm>
        </p:spPr>
        <p:txBody>
          <a:bodyPr rtlCol="0">
            <a:normAutofit fontScale="70000" lnSpcReduction="20000"/>
          </a:bodyPr>
          <a:lstStyle/>
          <a:p>
            <a:r>
              <a:rPr lang="en-NZ" dirty="0" smtClean="0"/>
              <a:t>Minimise diagnostic error</a:t>
            </a:r>
          </a:p>
          <a:p>
            <a:r>
              <a:rPr lang="en-NZ" dirty="0" smtClean="0"/>
              <a:t>Discontinue low value interventions</a:t>
            </a:r>
          </a:p>
          <a:p>
            <a:r>
              <a:rPr lang="en-NZ" dirty="0" smtClean="0"/>
              <a:t>Defer unproven therapy</a:t>
            </a:r>
          </a:p>
          <a:p>
            <a:r>
              <a:rPr lang="en-NZ" dirty="0" smtClean="0"/>
              <a:t>Select for cost effectiveness</a:t>
            </a:r>
          </a:p>
          <a:p>
            <a:r>
              <a:rPr lang="en-NZ" dirty="0" smtClean="0"/>
              <a:t>Target for benefit</a:t>
            </a:r>
          </a:p>
          <a:p>
            <a:r>
              <a:rPr lang="en-NZ" dirty="0" smtClean="0"/>
              <a:t>End of life care</a:t>
            </a:r>
          </a:p>
          <a:p>
            <a:r>
              <a:rPr lang="en-NZ" dirty="0" smtClean="0"/>
              <a:t>Shared point decision making</a:t>
            </a:r>
          </a:p>
          <a:p>
            <a:r>
              <a:rPr lang="en-NZ" dirty="0" smtClean="0"/>
              <a:t>Minimise waste</a:t>
            </a:r>
          </a:p>
          <a:p>
            <a:r>
              <a:rPr lang="en-NZ" dirty="0" smtClean="0"/>
              <a:t>Innovations</a:t>
            </a:r>
          </a:p>
          <a:p>
            <a:r>
              <a:rPr lang="en-NZ" dirty="0" smtClean="0"/>
              <a:t>Advocate transformational care</a:t>
            </a:r>
          </a:p>
          <a:p>
            <a:endParaRPr lang="en-NZ" dirty="0" smtClean="0"/>
          </a:p>
          <a:p>
            <a:pPr marL="642938" lvl="1" indent="-342900">
              <a:buFont typeface="Wingdings" panose="05000000000000000000" pitchFamily="2" charset="2"/>
              <a:buChar char="§"/>
            </a:pPr>
            <a:endParaRPr lang="en-NZ" dirty="0" smtClean="0"/>
          </a:p>
          <a:p>
            <a:pPr marL="308372" eaLnBrk="0" hangingPunct="0">
              <a:spcBef>
                <a:spcPts val="525"/>
              </a:spcBef>
              <a:buClr>
                <a:srgbClr val="BD1220"/>
              </a:buClr>
              <a:buSzPct val="95000"/>
              <a:defRPr/>
            </a:pPr>
            <a:endParaRPr lang="en-US" sz="750" dirty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331913" cy="68580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NZ"/>
          </a:p>
        </p:txBody>
      </p:sp>
      <p:pic>
        <p:nvPicPr>
          <p:cNvPr id="6" name="Picture 11" descr="New NZMA logo(inversed)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6350000"/>
            <a:ext cx="10795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1693392" y="1213476"/>
            <a:ext cx="71283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73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</TotalTime>
  <Words>238</Words>
  <Application>Microsoft Office PowerPoint</Application>
  <PresentationFormat>On-screen Show (4:3)</PresentationFormat>
  <Paragraphs>98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Constantia</vt:lpstr>
      <vt:lpstr>Tahoma</vt:lpstr>
      <vt:lpstr>Wingdings</vt:lpstr>
      <vt:lpstr>Office Theme</vt:lpstr>
      <vt:lpstr>Choosing Wisely ….Shared Decision Making May 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Big Picture </vt:lpstr>
      <vt:lpstr>Top 10</vt:lpstr>
      <vt:lpstr>PowerPoint Presentation</vt:lpstr>
      <vt:lpstr>PowerPoint Presentation</vt:lpstr>
      <vt:lpstr>PowerPoint Presentation</vt:lpstr>
    </vt:vector>
  </TitlesOfParts>
  <Company>NZ Medical Association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Johanna</dc:creator>
  <cp:lastModifiedBy>Robyn Fell</cp:lastModifiedBy>
  <cp:revision>337</cp:revision>
  <cp:lastPrinted>2016-05-03T23:59:17Z</cp:lastPrinted>
  <dcterms:created xsi:type="dcterms:W3CDTF">2013-01-30T22:22:09Z</dcterms:created>
  <dcterms:modified xsi:type="dcterms:W3CDTF">2016-05-15T22:50:24Z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