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handoutMasterIdLst>
    <p:handoutMasterId r:id="rId12"/>
  </p:handoutMasterIdLst>
  <p:sldIdLst>
    <p:sldId id="256" r:id="rId2"/>
    <p:sldId id="269" r:id="rId3"/>
    <p:sldId id="257" r:id="rId4"/>
    <p:sldId id="258" r:id="rId5"/>
    <p:sldId id="259" r:id="rId6"/>
    <p:sldId id="270" r:id="rId7"/>
    <p:sldId id="271" r:id="rId8"/>
    <p:sldId id="261" r:id="rId9"/>
    <p:sldId id="268" r:id="rId10"/>
    <p:sldId id="262" r:id="rId11"/>
  </p:sldIdLst>
  <p:sldSz cx="12192000" cy="6858000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94" d="100"/>
          <a:sy n="94" d="100"/>
        </p:scale>
        <p:origin x="226" y="8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79EE85-AC52-487C-9D5E-C945D61AB141}" type="datetimeFigureOut">
              <a:rPr lang="en-NZ" smtClean="0"/>
              <a:t>26/05/2016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345D2B4-65C6-42A1-AFB4-3AC05F008958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87294912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5/26/2016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5/26/2016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5/26/2016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5/26/2016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dirty="0"/>
              <a:t/>
            </a:r>
            <a:br>
              <a:rPr lang="en-NZ" dirty="0"/>
            </a:br>
            <a:r>
              <a:rPr lang="en-NZ" dirty="0" smtClean="0"/>
              <a:t>Choosing Wisely</a:t>
            </a:r>
            <a:br>
              <a:rPr lang="en-NZ" dirty="0" smtClean="0"/>
            </a:br>
            <a:r>
              <a:rPr lang="en-NZ" sz="3600" dirty="0" smtClean="0"/>
              <a:t>Pharmacy’s Role </a:t>
            </a:r>
            <a:r>
              <a:rPr lang="en-NZ" sz="3600" smtClean="0"/>
              <a:t>and Recommendations</a:t>
            </a:r>
            <a:r>
              <a:rPr lang="en-NZ" sz="3600" dirty="0" smtClean="0"/>
              <a:t/>
            </a:r>
            <a:br>
              <a:rPr lang="en-NZ" sz="3600" dirty="0" smtClean="0"/>
            </a:br>
            <a:r>
              <a:rPr lang="en-NZ" sz="2400" dirty="0" smtClean="0"/>
              <a:t>Mary Wong     </a:t>
            </a:r>
            <a:endParaRPr lang="en-NZ" sz="2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NZ" dirty="0" smtClean="0"/>
          </a:p>
          <a:p>
            <a:endParaRPr lang="en-NZ" dirty="0"/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20930583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Conversations within pharmacy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NZ" dirty="0" smtClean="0"/>
              <a:t>Pharmacists can have the conversation with patients and with prescribers when evidence does not support the use of the medicine</a:t>
            </a:r>
          </a:p>
          <a:p>
            <a:pPr marL="0" indent="0">
              <a:buNone/>
            </a:pPr>
            <a:endParaRPr lang="en-NZ" dirty="0"/>
          </a:p>
          <a:p>
            <a:pPr marL="0" indent="0">
              <a:buNone/>
            </a:pPr>
            <a:r>
              <a:rPr lang="en-NZ" dirty="0" smtClean="0"/>
              <a:t>Questions for patients</a:t>
            </a:r>
          </a:p>
          <a:p>
            <a:pPr marL="0" indent="0">
              <a:buNone/>
            </a:pPr>
            <a:r>
              <a:rPr lang="en-NZ" dirty="0" smtClean="0"/>
              <a:t>Do I really need this medicine?</a:t>
            </a:r>
          </a:p>
          <a:p>
            <a:pPr marL="0" indent="0">
              <a:buNone/>
            </a:pPr>
            <a:r>
              <a:rPr lang="en-NZ" dirty="0" smtClean="0"/>
              <a:t>What are the risks?</a:t>
            </a:r>
          </a:p>
          <a:p>
            <a:pPr marL="0" indent="0">
              <a:buNone/>
            </a:pPr>
            <a:r>
              <a:rPr lang="en-NZ" dirty="0" smtClean="0"/>
              <a:t>What other options are there?</a:t>
            </a:r>
          </a:p>
          <a:p>
            <a:pPr marL="0" indent="0">
              <a:buNone/>
            </a:pPr>
            <a:r>
              <a:rPr lang="en-NZ" dirty="0" smtClean="0"/>
              <a:t>What if I don’t do anything?</a:t>
            </a:r>
          </a:p>
          <a:p>
            <a:pPr marL="0" indent="0">
              <a:buNone/>
            </a:pPr>
            <a:r>
              <a:rPr lang="en-NZ" dirty="0" smtClean="0"/>
              <a:t>How much does it cost?</a:t>
            </a:r>
          </a:p>
          <a:p>
            <a:endParaRPr lang="en-NZ" dirty="0"/>
          </a:p>
          <a:p>
            <a:pPr marL="0" indent="0">
              <a:buNone/>
            </a:pPr>
            <a:endParaRPr lang="en-NZ" dirty="0"/>
          </a:p>
          <a:p>
            <a:pPr marL="0" indent="0">
              <a:buNone/>
            </a:pPr>
            <a:endParaRPr lang="en-NZ" dirty="0" smtClean="0"/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707266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Choosing Wisely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en-NZ" dirty="0"/>
          </a:p>
          <a:p>
            <a:r>
              <a:rPr lang="en-NZ" sz="2400" dirty="0" smtClean="0"/>
              <a:t>NZ pharmacists in the health care team</a:t>
            </a:r>
          </a:p>
          <a:p>
            <a:endParaRPr lang="en-NZ" sz="2400" dirty="0"/>
          </a:p>
          <a:p>
            <a:r>
              <a:rPr lang="en-NZ" sz="2400" dirty="0" smtClean="0"/>
              <a:t>Choosing Wisely in United States of America </a:t>
            </a:r>
          </a:p>
          <a:p>
            <a:endParaRPr lang="en-NZ" sz="2400" dirty="0"/>
          </a:p>
          <a:p>
            <a:r>
              <a:rPr lang="en-NZ" sz="2400" dirty="0" smtClean="0"/>
              <a:t>Choosing Wisely in Australia</a:t>
            </a:r>
          </a:p>
          <a:p>
            <a:endParaRPr lang="en-NZ" sz="2400" dirty="0"/>
          </a:p>
          <a:p>
            <a:r>
              <a:rPr lang="en-NZ" sz="2400" dirty="0" smtClean="0"/>
              <a:t>Provider and patient dialogue</a:t>
            </a:r>
            <a:endParaRPr lang="en-NZ" sz="2400" dirty="0"/>
          </a:p>
          <a:p>
            <a:endParaRPr lang="en-NZ" dirty="0" smtClean="0"/>
          </a:p>
          <a:p>
            <a:endParaRPr lang="en-NZ" dirty="0"/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0909660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The pharmacist’s role in the</a:t>
            </a:r>
            <a:br>
              <a:rPr lang="en-NZ" dirty="0" smtClean="0"/>
            </a:br>
            <a:r>
              <a:rPr lang="en-NZ" dirty="0" smtClean="0"/>
              <a:t>healthcare journey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NZ" dirty="0" smtClean="0"/>
              <a:t>                </a:t>
            </a:r>
            <a:endParaRPr lang="en-NZ" dirty="0"/>
          </a:p>
          <a:p>
            <a:r>
              <a:rPr lang="en-NZ" sz="2400" dirty="0" smtClean="0"/>
              <a:t>Pharmacists may be at the beginning, as an information source</a:t>
            </a:r>
          </a:p>
          <a:p>
            <a:endParaRPr lang="en-NZ" sz="2400" dirty="0"/>
          </a:p>
          <a:p>
            <a:r>
              <a:rPr lang="en-NZ" sz="2400" dirty="0" smtClean="0"/>
              <a:t>Pharmacists may be at the end, after the clinician and consultant visits, providing prescribed medication</a:t>
            </a:r>
          </a:p>
          <a:p>
            <a:endParaRPr lang="en-NZ" sz="2400" dirty="0"/>
          </a:p>
          <a:p>
            <a:r>
              <a:rPr lang="en-NZ" sz="2400" dirty="0" smtClean="0"/>
              <a:t>Pharmacists are an accessible, trusted and integral member of the</a:t>
            </a:r>
          </a:p>
          <a:p>
            <a:pPr marL="0" indent="0">
              <a:buNone/>
            </a:pPr>
            <a:r>
              <a:rPr lang="en-NZ" sz="2400" dirty="0"/>
              <a:t> </a:t>
            </a:r>
            <a:r>
              <a:rPr lang="en-NZ" sz="2400" dirty="0" smtClean="0"/>
              <a:t>    healthcare team</a:t>
            </a:r>
          </a:p>
          <a:p>
            <a:endParaRPr lang="en-NZ" sz="2400" dirty="0"/>
          </a:p>
          <a:p>
            <a:r>
              <a:rPr lang="en-NZ" sz="2400" dirty="0" smtClean="0"/>
              <a:t>Pharmacists are available to all sectors of the community</a:t>
            </a:r>
            <a:endParaRPr lang="en-NZ" sz="2400" dirty="0"/>
          </a:p>
        </p:txBody>
      </p:sp>
    </p:spTree>
    <p:extLst>
      <p:ext uri="{BB962C8B-B14F-4D97-AF65-F5344CB8AC3E}">
        <p14:creationId xmlns:p14="http://schemas.microsoft.com/office/powerpoint/2010/main" val="18622381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  USA                                                                 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sz="2000" dirty="0" smtClean="0"/>
              <a:t>Choosing Wisely was an initiative led by the American Board of Internal Medicine  </a:t>
            </a:r>
            <a:endParaRPr lang="en-NZ" sz="2000" dirty="0"/>
          </a:p>
          <a:p>
            <a:r>
              <a:rPr lang="en-NZ" sz="2000" dirty="0" smtClean="0"/>
              <a:t>This was for the safe and effective use of diagnostics and treatments</a:t>
            </a:r>
          </a:p>
          <a:p>
            <a:endParaRPr lang="en-NZ" sz="2000" dirty="0"/>
          </a:p>
          <a:p>
            <a:r>
              <a:rPr lang="en-NZ" sz="2000" dirty="0" smtClean="0"/>
              <a:t>Identified 415 evidence-based recommendations </a:t>
            </a:r>
          </a:p>
          <a:p>
            <a:r>
              <a:rPr lang="en-NZ" sz="2000" dirty="0" smtClean="0"/>
              <a:t>Developed by over 70 professional organisations</a:t>
            </a:r>
          </a:p>
          <a:p>
            <a:r>
              <a:rPr lang="en-NZ" sz="2000" dirty="0"/>
              <a:t>E</a:t>
            </a:r>
            <a:r>
              <a:rPr lang="en-NZ" sz="2000" dirty="0" smtClean="0"/>
              <a:t>vidence did not support any benefit and in fact could cause harm</a:t>
            </a:r>
          </a:p>
          <a:p>
            <a:r>
              <a:rPr lang="en-NZ" sz="2000" dirty="0" smtClean="0"/>
              <a:t>110 were related to medications</a:t>
            </a:r>
          </a:p>
          <a:p>
            <a:pPr marL="0" indent="0">
              <a:buNone/>
            </a:pPr>
            <a:endParaRPr lang="en-NZ" dirty="0" smtClean="0"/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45603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Medications identified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NZ" sz="2400" dirty="0" smtClean="0"/>
              <a:t>Antimicrobials 21.8%</a:t>
            </a:r>
          </a:p>
          <a:p>
            <a:r>
              <a:rPr lang="en-NZ" sz="2400" dirty="0" smtClean="0"/>
              <a:t>Neurologic or behavioural medications 15.4%</a:t>
            </a:r>
          </a:p>
          <a:p>
            <a:r>
              <a:rPr lang="en-NZ" sz="2400" dirty="0" smtClean="0"/>
              <a:t>Analgesics 6.4%</a:t>
            </a:r>
          </a:p>
          <a:p>
            <a:r>
              <a:rPr lang="en-NZ" sz="2400" dirty="0" smtClean="0"/>
              <a:t>Anticoagulants 5.5%</a:t>
            </a:r>
          </a:p>
          <a:p>
            <a:r>
              <a:rPr lang="en-NZ" sz="2400" dirty="0" smtClean="0"/>
              <a:t>Oncology medication 5.5%</a:t>
            </a:r>
          </a:p>
          <a:p>
            <a:r>
              <a:rPr lang="en-NZ" sz="2400" dirty="0" smtClean="0"/>
              <a:t>Hormones 5.5%</a:t>
            </a:r>
          </a:p>
          <a:p>
            <a:r>
              <a:rPr lang="en-NZ" sz="2400" dirty="0" smtClean="0"/>
              <a:t>Steroids 4.5%</a:t>
            </a:r>
          </a:p>
          <a:p>
            <a:r>
              <a:rPr lang="en-NZ" sz="2400" dirty="0" smtClean="0"/>
              <a:t>Anti-diabetic, gastrointestinal, cardiac medication 3.6% each</a:t>
            </a:r>
          </a:p>
          <a:p>
            <a:r>
              <a:rPr lang="en-NZ" sz="2400" dirty="0" smtClean="0"/>
              <a:t>Antihistamines 2.7%</a:t>
            </a:r>
          </a:p>
          <a:p>
            <a:endParaRPr lang="en-NZ" dirty="0" smtClean="0"/>
          </a:p>
          <a:p>
            <a:endParaRPr lang="en-NZ" dirty="0" smtClean="0"/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6753097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Pharmacy Recommendations  </a:t>
            </a:r>
            <a:br>
              <a:rPr lang="en-NZ" dirty="0" smtClean="0"/>
            </a:br>
            <a:r>
              <a:rPr lang="en-NZ" sz="2000" dirty="0" smtClean="0"/>
              <a:t>(American Society of Health-System Pharmacists ASHP)</a:t>
            </a:r>
            <a:endParaRPr lang="en-NZ" sz="2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NZ" sz="2600" dirty="0" smtClean="0"/>
              <a:t>1) Antimicrobial stewardship, reassessing continuation and length of time of therapy of antibiotics</a:t>
            </a:r>
          </a:p>
          <a:p>
            <a:endParaRPr lang="en-NZ" sz="2600" dirty="0" smtClean="0"/>
          </a:p>
          <a:p>
            <a:r>
              <a:rPr lang="en-NZ" sz="2600" dirty="0" smtClean="0"/>
              <a:t>2) Reviewing medication for end of life</a:t>
            </a:r>
          </a:p>
          <a:p>
            <a:endParaRPr lang="en-NZ" sz="2600" dirty="0" smtClean="0"/>
          </a:p>
          <a:p>
            <a:r>
              <a:rPr lang="en-NZ" sz="2600" dirty="0" smtClean="0"/>
              <a:t>3) Verifying drugs when patients transfer from secondary to primary care, to prevent duplication of medication</a:t>
            </a:r>
          </a:p>
          <a:p>
            <a:endParaRPr lang="en-NZ" sz="2600" dirty="0" smtClean="0"/>
          </a:p>
          <a:p>
            <a:r>
              <a:rPr lang="en-NZ" sz="2600" dirty="0" smtClean="0"/>
              <a:t>4) Review of drugs at least annually to ensure all meds  still required</a:t>
            </a:r>
          </a:p>
          <a:p>
            <a:endParaRPr lang="en-NZ" sz="2200" dirty="0" smtClean="0"/>
          </a:p>
          <a:p>
            <a:endParaRPr lang="en-NZ" dirty="0" smtClean="0"/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6849620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Pharmacy recommendations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NZ" sz="2400" dirty="0" smtClean="0"/>
              <a:t>5</a:t>
            </a:r>
            <a:r>
              <a:rPr lang="en-NZ" sz="2400" dirty="0"/>
              <a:t>) Review anticoagulant usage and concurrent medications, non-prescription medicines and herbal </a:t>
            </a:r>
            <a:r>
              <a:rPr lang="en-NZ" sz="2400" dirty="0" smtClean="0"/>
              <a:t>medicines</a:t>
            </a:r>
          </a:p>
          <a:p>
            <a:endParaRPr lang="en-NZ" sz="2400" dirty="0"/>
          </a:p>
          <a:p>
            <a:r>
              <a:rPr lang="en-NZ" sz="2400" dirty="0" smtClean="0"/>
              <a:t>6)Do not initiate medication to treat symptoms, adverse events or side effects without determining if an existing therapy is the cause</a:t>
            </a:r>
          </a:p>
          <a:p>
            <a:endParaRPr lang="en-NZ" sz="2400" dirty="0" smtClean="0"/>
          </a:p>
          <a:p>
            <a:r>
              <a:rPr lang="en-NZ" sz="2400" dirty="0" smtClean="0"/>
              <a:t>7) Discontinuation of proton pump inhibitors except where patients have ulcers or are at risk of gastrointestinal complications</a:t>
            </a:r>
            <a:endParaRPr lang="en-NZ" sz="2400" dirty="0"/>
          </a:p>
        </p:txBody>
      </p:sp>
    </p:spTree>
    <p:extLst>
      <p:ext uri="{BB962C8B-B14F-4D97-AF65-F5344CB8AC3E}">
        <p14:creationId xmlns:p14="http://schemas.microsoft.com/office/powerpoint/2010/main" val="4469906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SHPA: Society of Hospital Pharmacists </a:t>
            </a:r>
            <a:br>
              <a:rPr lang="en-NZ" dirty="0" smtClean="0"/>
            </a:br>
            <a:r>
              <a:rPr lang="en-NZ" dirty="0" smtClean="0"/>
              <a:t>of Australia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NZ" sz="2400" dirty="0" smtClean="0"/>
              <a:t>SHPA strongly supports evidence –based medicines</a:t>
            </a:r>
          </a:p>
          <a:p>
            <a:endParaRPr lang="en-NZ" sz="2400" dirty="0"/>
          </a:p>
          <a:p>
            <a:r>
              <a:rPr lang="en-NZ" sz="2400" dirty="0" smtClean="0"/>
              <a:t>Work to improve the quality use of medicines </a:t>
            </a:r>
            <a:endParaRPr lang="en-NZ" sz="2400" dirty="0"/>
          </a:p>
        </p:txBody>
      </p:sp>
    </p:spTree>
    <p:extLst>
      <p:ext uri="{BB962C8B-B14F-4D97-AF65-F5344CB8AC3E}">
        <p14:creationId xmlns:p14="http://schemas.microsoft.com/office/powerpoint/2010/main" val="710351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SHPA: 5 statements on treatments 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NZ" dirty="0" smtClean="0"/>
              <a:t>1) Don’t initiate and continue medicines for primary prevention for patients with a limited life expectancy</a:t>
            </a:r>
          </a:p>
          <a:p>
            <a:endParaRPr lang="en-NZ" dirty="0"/>
          </a:p>
          <a:p>
            <a:r>
              <a:rPr lang="en-NZ" dirty="0" smtClean="0"/>
              <a:t>2) Don’t initiate antibiotics without identified indication and predetermined length of treatment or review date</a:t>
            </a:r>
          </a:p>
          <a:p>
            <a:endParaRPr lang="en-NZ" dirty="0"/>
          </a:p>
          <a:p>
            <a:r>
              <a:rPr lang="en-NZ" dirty="0" smtClean="0"/>
              <a:t>3) Don’t initiate and continue antipsychotic medicines for behavioural and psychological symptoms of dementia for more than 3 months</a:t>
            </a:r>
          </a:p>
          <a:p>
            <a:endParaRPr lang="en-NZ" dirty="0"/>
          </a:p>
          <a:p>
            <a:r>
              <a:rPr lang="en-NZ" dirty="0" smtClean="0"/>
              <a:t> 4) Don’t recommend the regular oral use of NSAIDs in older people</a:t>
            </a:r>
          </a:p>
          <a:p>
            <a:endParaRPr lang="en-NZ" dirty="0"/>
          </a:p>
          <a:p>
            <a:r>
              <a:rPr lang="en-NZ" dirty="0" smtClean="0"/>
              <a:t>5) Don’t recommend the use of sub-therapeutic doses of codeine in mild to moderate pain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197412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365</TotalTime>
  <Words>455</Words>
  <Application>Microsoft Office PowerPoint</Application>
  <PresentationFormat>Widescreen</PresentationFormat>
  <Paragraphs>81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Arial</vt:lpstr>
      <vt:lpstr>Calibri</vt:lpstr>
      <vt:lpstr>Trebuchet MS</vt:lpstr>
      <vt:lpstr>Wingdings 3</vt:lpstr>
      <vt:lpstr>Facet</vt:lpstr>
      <vt:lpstr> Choosing Wisely Pharmacy’s Role and Recommendations Mary Wong     </vt:lpstr>
      <vt:lpstr>Choosing Wisely</vt:lpstr>
      <vt:lpstr>The pharmacist’s role in the healthcare journey</vt:lpstr>
      <vt:lpstr>  USA                                                                 </vt:lpstr>
      <vt:lpstr>Medications identified</vt:lpstr>
      <vt:lpstr>Pharmacy Recommendations   (American Society of Health-System Pharmacists ASHP)</vt:lpstr>
      <vt:lpstr>Pharmacy recommendations</vt:lpstr>
      <vt:lpstr>SHPA: Society of Hospital Pharmacists  of Australia</vt:lpstr>
      <vt:lpstr>SHPA: 5 statements on treatments </vt:lpstr>
      <vt:lpstr>Conversations within pharmacy</vt:lpstr>
    </vt:vector>
  </TitlesOfParts>
  <Company>Pharmaceutical Society of New Zealand Inc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Choosing Wisely Pharmacy’s Role Mary Wong</dc:title>
  <dc:creator>Mary Wong</dc:creator>
  <cp:lastModifiedBy>Leanne Shuttleworth</cp:lastModifiedBy>
  <cp:revision>33</cp:revision>
  <cp:lastPrinted>2016-05-18T20:40:00Z</cp:lastPrinted>
  <dcterms:created xsi:type="dcterms:W3CDTF">2016-05-18T03:02:49Z</dcterms:created>
  <dcterms:modified xsi:type="dcterms:W3CDTF">2016-05-26T02:46:10Z</dcterms:modified>
</cp:coreProperties>
</file>

<file path=docProps/thumbnail.jpeg>
</file>