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59" r:id="rId4"/>
    <p:sldId id="263" r:id="rId5"/>
    <p:sldId id="264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7619" autoAdjust="0"/>
  </p:normalViewPr>
  <p:slideViewPr>
    <p:cSldViewPr>
      <p:cViewPr varScale="1">
        <p:scale>
          <a:sx n="45" d="100"/>
          <a:sy n="45" d="100"/>
        </p:scale>
        <p:origin x="2530" y="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D1188-AECE-4BA2-8266-B5B25F69DC12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015B4-0780-4D61-A5FF-7603B48CAFC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4771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015B4-0780-4D61-A5FF-7603B48CAFC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951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015B4-0780-4D61-A5FF-7603B48CAFC4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7745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E9EB6-5CED-44C1-B0E7-AA4B477C6FAA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3851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 smtClean="0"/>
          </a:p>
          <a:p>
            <a:endParaRPr lang="en-NZ" dirty="0" smtClean="0"/>
          </a:p>
          <a:p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E9EB6-5CED-44C1-B0E7-AA4B477C6FAA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3851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015B4-0780-4D61-A5FF-7603B48CAFC4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2182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943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555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7245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648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514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2680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732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138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56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7064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1021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54024-AAAF-4156-978E-944FEEBE1E6C}" type="datetimeFigureOut">
              <a:rPr lang="en-NZ" smtClean="0"/>
              <a:t>28/05/2016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EDE56-E930-46C9-AB81-FF6A3688255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743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tago.hosted.exlibrisgroup.com/primo_library/libweb/action/search.do?vl(freeText0)=%20Tracy%20,+Sally+K+&amp;vl(60812016UI0)=creator&amp;vl(115733863UI1)=all_items&amp;fn=search&amp;tab=default_tab&amp;mode=Basic&amp;vid=DUNEDIN&amp;scp.scps=scope:(OTAGO_OMEKA),scope:(OTAGO_DSPACE),scope:(OTAGO_MARSDEN),scope:(E_ALL),scope:(E_Dunedin),scope:(ALMA_P),primo_central_multiple_fe&amp;ct=lateralLinki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tago.hosted.exlibrisgroup.com/primo_library/libweb/action/search.do?vl(freeText0)=+%20Tracy%20,+Mark+B&amp;vl(60812016UI0)=creator&amp;vl(115733863UI1)=all_items&amp;fn=search&amp;tab=default_tab&amp;mode=Basic&amp;vid=DUNEDIN&amp;scp.scps=scope:(OTAGO_OMEKA),scope:(OTAGO_DSPACE),scope:(OTAGO_MARSDEN),scope:(E_ALL),scope:(E_Dunedin),scope:(ALMA_P),primo_central_multiple_fe&amp;ct=lateralLinki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975" y="2139156"/>
            <a:ext cx="3448050" cy="3448050"/>
          </a:xfrm>
        </p:spPr>
      </p:pic>
    </p:spTree>
    <p:extLst>
      <p:ext uri="{BB962C8B-B14F-4D97-AF65-F5344CB8AC3E}">
        <p14:creationId xmlns:p14="http://schemas.microsoft.com/office/powerpoint/2010/main" val="14697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Ultrasound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Best practice antenatal care for a woman who has no complications of pregnancy, </a:t>
            </a:r>
            <a:r>
              <a:rPr lang="en-US" dirty="0" smtClean="0"/>
              <a:t> involves </a:t>
            </a:r>
            <a:r>
              <a:rPr lang="en-US" dirty="0"/>
              <a:t>referral for two screening-based </a:t>
            </a:r>
            <a:r>
              <a:rPr lang="en-US" dirty="0" smtClean="0"/>
              <a:t>ultrasounds</a:t>
            </a:r>
            <a:endParaRPr lang="en-NZ" dirty="0"/>
          </a:p>
          <a:p>
            <a:endParaRPr lang="en-NZ" dirty="0"/>
          </a:p>
          <a:p>
            <a:pPr lvl="0"/>
            <a:r>
              <a:rPr lang="en-US" dirty="0"/>
              <a:t>a first trimester ultrasound optimally performed at around 12 weeks for dating, identification of twin pregnancy, early anatomy assessment and screening for chromosomal </a:t>
            </a:r>
            <a:r>
              <a:rPr lang="en-US" dirty="0" smtClean="0"/>
              <a:t>anomaly</a:t>
            </a:r>
          </a:p>
          <a:p>
            <a:pPr lvl="0"/>
            <a:endParaRPr lang="en-NZ" dirty="0"/>
          </a:p>
          <a:p>
            <a:pPr lvl="0"/>
            <a:r>
              <a:rPr lang="en-US" dirty="0"/>
              <a:t>an anatomy ultrasound optimally performed at 19+ weeks for detailed assessment of fetal anatomy.</a:t>
            </a:r>
            <a:endParaRPr lang="en-NZ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NZ" dirty="0"/>
          </a:p>
          <a:p>
            <a:r>
              <a:rPr lang="en-US" dirty="0"/>
              <a:t>In 2013/14, </a:t>
            </a:r>
            <a:r>
              <a:rPr lang="en-US" dirty="0" smtClean="0"/>
              <a:t>the NMMG </a:t>
            </a:r>
            <a:r>
              <a:rPr lang="en-US" dirty="0"/>
              <a:t>reviewed primary maternity ultrasound claims data held by the Ministry of Health and found that the average total number of ultrasounds for women who had a live birth or stillbirth was 3.4.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8384"/>
            <a:ext cx="1013762" cy="144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9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575" y="1068223"/>
            <a:ext cx="7118865" cy="1465232"/>
          </a:xfrm>
        </p:spPr>
        <p:txBody>
          <a:bodyPr>
            <a:normAutofit fontScale="90000"/>
          </a:bodyPr>
          <a:lstStyle/>
          <a:p>
            <a:r>
              <a:rPr lang="en-NZ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NZ" sz="1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en-NZ" sz="2700" dirty="0"/>
              <a:t>Costing the cascade: estimating the cost of increased obstetric intervention </a:t>
            </a:r>
            <a:r>
              <a:rPr lang="en-NZ" sz="2700" dirty="0" smtClean="0"/>
              <a:t>in childbirth</a:t>
            </a:r>
            <a:r>
              <a:rPr lang="en-NZ" sz="2700" dirty="0"/>
              <a:t> using population data</a:t>
            </a:r>
            <a:br>
              <a:rPr lang="en-NZ" sz="2700" dirty="0"/>
            </a:br>
            <a:r>
              <a:rPr lang="en-NZ" sz="2700" b="1" dirty="0"/>
              <a:t>Author:</a:t>
            </a:r>
            <a:r>
              <a:rPr lang="en-NZ" sz="2700" dirty="0"/>
              <a:t> </a:t>
            </a:r>
            <a:r>
              <a:rPr lang="en-NZ" sz="2700" dirty="0">
                <a:hlinkClick r:id="rId3" tooltip="Find all records containing"/>
              </a:rPr>
              <a:t>Tracy, Sally K </a:t>
            </a:r>
            <a:r>
              <a:rPr lang="en-NZ" sz="2700" dirty="0"/>
              <a:t>; </a:t>
            </a:r>
            <a:r>
              <a:rPr lang="en-NZ" sz="2700" dirty="0">
                <a:hlinkClick r:id="rId4" tooltip="Find all records containing"/>
              </a:rPr>
              <a:t>Tracy, Mark B</a:t>
            </a:r>
            <a:r>
              <a:rPr lang="en-NZ" sz="2700" dirty="0"/>
              <a:t/>
            </a:r>
            <a:br>
              <a:rPr lang="en-NZ" sz="2700" dirty="0"/>
            </a:br>
            <a:r>
              <a:rPr lang="en-NZ" sz="2700" b="1" dirty="0"/>
              <a:t>Is Part Of: </a:t>
            </a:r>
            <a:r>
              <a:rPr lang="en-NZ" sz="2700" dirty="0"/>
              <a:t>BJOG: An International Journal of Obstetrics and Gynaecology, 2003, Vol.110(8), pp.717-724 </a:t>
            </a:r>
            <a:r>
              <a:rPr lang="en-NZ" sz="2700" dirty="0" smtClean="0"/>
              <a:t>r Reviewed </a:t>
            </a:r>
            <a:r>
              <a:rPr lang="en-NZ" sz="2700" dirty="0"/>
              <a:t>Journal]</a:t>
            </a:r>
            <a:r>
              <a:rPr lang="en-NZ" sz="1200" dirty="0"/>
              <a:t/>
            </a:r>
            <a:br>
              <a:rPr lang="en-NZ" sz="1200" dirty="0"/>
            </a:br>
            <a:r>
              <a:rPr lang="en-NZ" sz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NZ" sz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74" y="2276872"/>
            <a:ext cx="9127425" cy="458112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NZ" b="1" dirty="0" smtClean="0"/>
              <a:t>Findings: </a:t>
            </a:r>
            <a:r>
              <a:rPr lang="en-NZ" dirty="0" smtClean="0"/>
              <a:t>The </a:t>
            </a:r>
            <a:r>
              <a:rPr lang="en-NZ" dirty="0"/>
              <a:t>relative cost of birth increased by up to 50% for low risk </a:t>
            </a:r>
            <a:r>
              <a:rPr lang="en-NZ" dirty="0" err="1"/>
              <a:t>primiparous</a:t>
            </a:r>
            <a:r>
              <a:rPr lang="en-NZ" dirty="0"/>
              <a:t> women and up to 36% for low risk multiparous women as labour interventions accumulated. An epidural was associated with a sharp increase in cost of up to 32% for some </a:t>
            </a:r>
            <a:r>
              <a:rPr lang="en-NZ" dirty="0" err="1"/>
              <a:t>primiparous</a:t>
            </a:r>
            <a:r>
              <a:rPr lang="en-NZ" dirty="0"/>
              <a:t> low risk women, and up to 36% for some multiparous low risk women. Private obstetric care increased the overall relative cost by 9% for </a:t>
            </a:r>
            <a:r>
              <a:rPr lang="en-NZ" dirty="0" err="1"/>
              <a:t>primiparous</a:t>
            </a:r>
            <a:r>
              <a:rPr lang="en-NZ" dirty="0"/>
              <a:t> low risk women and 4% for multiparous low risk women. Conclusions The initiation of a cascade of obstetric interventions during labour for low risk women is costly to the health system. Private obstetric care adds further to the cost of care for low risk women. </a:t>
            </a:r>
          </a:p>
          <a:p>
            <a:pPr marL="68580" indent="0">
              <a:buNone/>
            </a:pPr>
            <a:endParaRPr lang="en-NZ" b="1" dirty="0" smtClean="0"/>
          </a:p>
        </p:txBody>
      </p:sp>
    </p:spTree>
    <p:extLst>
      <p:ext uri="{BB962C8B-B14F-4D97-AF65-F5344CB8AC3E}">
        <p14:creationId xmlns:p14="http://schemas.microsoft.com/office/powerpoint/2010/main" val="172344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118865" cy="1465232"/>
          </a:xfrm>
        </p:spPr>
        <p:txBody>
          <a:bodyPr>
            <a:normAutofit fontScale="90000"/>
          </a:bodyPr>
          <a:lstStyle/>
          <a:p>
            <a:r>
              <a:rPr lang="en-NZ" sz="2700" dirty="0" smtClean="0"/>
              <a:t>The Birthplace national prospective cohort study: perinatal and maternal outcomes by planned place of birth. Birthplace in England research programme. Final report part 4. NIHR Service Delivery and Organisation programme; 2011. </a:t>
            </a:r>
            <a:r>
              <a:rPr lang="en-NZ" sz="2000" dirty="0" err="1" smtClean="0"/>
              <a:t>Hollowell</a:t>
            </a:r>
            <a:r>
              <a:rPr lang="en-NZ" sz="2000" dirty="0" smtClean="0"/>
              <a:t>  J, et al. </a:t>
            </a:r>
            <a:r>
              <a:rPr lang="en-NZ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en-NZ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en-N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76872"/>
            <a:ext cx="9127425" cy="458112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NZ" b="1" dirty="0" smtClean="0"/>
              <a:t>Findings: </a:t>
            </a:r>
            <a:r>
              <a:rPr lang="en-NZ" dirty="0" smtClean="0"/>
              <a:t>Giving birth in midwifery lead units appear to be safe for babies and offer benefits to both the mother (fewer interventions) and baby (more frequent initiation of breastfeeding). </a:t>
            </a:r>
          </a:p>
          <a:p>
            <a:r>
              <a:rPr lang="en-NZ" dirty="0" smtClean="0"/>
              <a:t>The substantially lower incidence of major interventions, including intrapartum caesarean section, in  non obstetric settings has potential future benefits to both the woman and the NHS. There is a need to address the higher frequency of major interventions and the relatively low proportion of “normal births‟ in “low risk‟ births in Obstetric Units.</a:t>
            </a:r>
          </a:p>
          <a:p>
            <a:pPr marL="68580" indent="0">
              <a:buNone/>
            </a:pPr>
            <a:endParaRPr lang="en-NZ" b="1" dirty="0" smtClean="0"/>
          </a:p>
        </p:txBody>
      </p:sp>
    </p:spTree>
    <p:extLst>
      <p:ext uri="{BB962C8B-B14F-4D97-AF65-F5344CB8AC3E}">
        <p14:creationId xmlns:p14="http://schemas.microsoft.com/office/powerpoint/2010/main" val="142245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99640"/>
            <a:ext cx="8229600" cy="3727083"/>
          </a:xfrm>
        </p:spPr>
      </p:pic>
    </p:spTree>
    <p:extLst>
      <p:ext uri="{BB962C8B-B14F-4D97-AF65-F5344CB8AC3E}">
        <p14:creationId xmlns:p14="http://schemas.microsoft.com/office/powerpoint/2010/main" val="3117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210</Words>
  <Application>Microsoft Office PowerPoint</Application>
  <PresentationFormat>On-screen Show (4:3)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Ultrasound </vt:lpstr>
      <vt:lpstr> Costing the cascade: estimating the cost of increased obstetric intervention in childbirth using population data Author: Tracy, Sally K ; Tracy, Mark B Is Part Of: BJOG: An International Journal of Obstetrics and Gynaecology, 2003, Vol.110(8), pp.717-724 r Reviewed Journal]  </vt:lpstr>
      <vt:lpstr>The Birthplace national prospective cohort study: perinatal and maternal outcomes by planned place of birth. Birthplace in England research programme. Final report part 4. NIHR Service Delivery and Organisation programme; 2011. Hollowell  J, et al.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Eddy</dc:creator>
  <cp:lastModifiedBy>Leanne Shuttleworth</cp:lastModifiedBy>
  <cp:revision>16</cp:revision>
  <cp:lastPrinted>2016-05-17T23:54:14Z</cp:lastPrinted>
  <dcterms:created xsi:type="dcterms:W3CDTF">2016-05-17T21:57:47Z</dcterms:created>
  <dcterms:modified xsi:type="dcterms:W3CDTF">2016-05-28T02:45:43Z</dcterms:modified>
</cp:coreProperties>
</file>