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82" r:id="rId4"/>
    <p:sldId id="284" r:id="rId5"/>
    <p:sldId id="287" r:id="rId6"/>
    <p:sldId id="289" r:id="rId7"/>
    <p:sldId id="264" r:id="rId8"/>
    <p:sldId id="291" r:id="rId9"/>
    <p:sldId id="292" r:id="rId10"/>
    <p:sldId id="293" r:id="rId11"/>
    <p:sldId id="294" r:id="rId12"/>
    <p:sldId id="295" r:id="rId13"/>
    <p:sldId id="296" r:id="rId14"/>
    <p:sldId id="274" r:id="rId15"/>
    <p:sldId id="297" r:id="rId16"/>
    <p:sldId id="298" r:id="rId17"/>
    <p:sldId id="259" r:id="rId18"/>
    <p:sldId id="299" r:id="rId19"/>
    <p:sldId id="300" r:id="rId20"/>
    <p:sldId id="301" r:id="rId21"/>
    <p:sldId id="290" r:id="rId22"/>
    <p:sldId id="303" r:id="rId23"/>
    <p:sldId id="304" r:id="rId24"/>
    <p:sldId id="305" r:id="rId25"/>
    <p:sldId id="307" r:id="rId26"/>
    <p:sldId id="308" r:id="rId27"/>
    <p:sldId id="309" r:id="rId28"/>
    <p:sldId id="310" r:id="rId29"/>
    <p:sldId id="311"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p:restoredTop sz="69374" autoAdjust="0"/>
  </p:normalViewPr>
  <p:slideViewPr>
    <p:cSldViewPr snapToGrid="0" snapToObjects="1">
      <p:cViewPr varScale="1">
        <p:scale>
          <a:sx n="80" d="100"/>
          <a:sy n="80" d="100"/>
        </p:scale>
        <p:origin x="10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2F03D-F506-4368-AFF8-4E50B6E3D5F2}" type="datetimeFigureOut">
              <a:rPr lang="en-NZ" smtClean="0"/>
              <a:t>14/02/2023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63A57-7B3A-470E-95CB-431CB270F2C2}" type="slidenum">
              <a:rPr lang="en-NZ" smtClean="0"/>
              <a:t>‹#›</a:t>
            </a:fld>
            <a:endParaRPr lang="en-NZ"/>
          </a:p>
        </p:txBody>
      </p:sp>
    </p:spTree>
    <p:extLst>
      <p:ext uri="{BB962C8B-B14F-4D97-AF65-F5344CB8AC3E}">
        <p14:creationId xmlns:p14="http://schemas.microsoft.com/office/powerpoint/2010/main" val="232699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dc.org.nz/your-rights/about-the-cod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tuff.co.nz/business/opinion-analysis/300691799/steer-for-nz-courts-to-consider-culture-in-their-judgmen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Nurses did it first.</a:t>
            </a:r>
          </a:p>
          <a:p>
            <a:r>
              <a:rPr lang="mi-NZ" sz="1200" b="1" dirty="0" smtClean="0"/>
              <a:t>Getting the best outcomes for Māori </a:t>
            </a:r>
            <a:endParaRPr lang="en-US" sz="1200" b="1" dirty="0" smtClean="0"/>
          </a:p>
          <a:p>
            <a:endParaRPr lang="mi-NZ" sz="1200" dirty="0" smtClean="0"/>
          </a:p>
          <a:p>
            <a:r>
              <a:rPr lang="mi-NZ" sz="1200" dirty="0" smtClean="0"/>
              <a:t>Indigeneity, colonisation and the Treaty of Waitangi</a:t>
            </a:r>
          </a:p>
          <a:p>
            <a:endParaRPr lang="mi-NZ" sz="1200" dirty="0" smtClean="0"/>
          </a:p>
          <a:p>
            <a:r>
              <a:rPr lang="mi-NZ" sz="1200" dirty="0" smtClean="0"/>
              <a:t>Māori nurses – cultural safety in training and in service</a:t>
            </a:r>
          </a:p>
          <a:p>
            <a:endParaRPr lang="mi-NZ" sz="1200" dirty="0" smtClean="0"/>
          </a:p>
          <a:p>
            <a:r>
              <a:rPr lang="mi-NZ" sz="1200" dirty="0" smtClean="0"/>
              <a:t>Educating nurses – non-judgemental and to NOT</a:t>
            </a:r>
          </a:p>
          <a:p>
            <a:r>
              <a:rPr lang="mi-NZ" sz="1200" dirty="0" smtClean="0"/>
              <a:t>“blame the victims of historical and social processes”</a:t>
            </a:r>
          </a:p>
          <a:p>
            <a:endParaRPr lang="mi-NZ" sz="1200" dirty="0" smtClean="0"/>
          </a:p>
          <a:p>
            <a:r>
              <a:rPr lang="mi-NZ" sz="1200" dirty="0" smtClean="0"/>
              <a:t>Controversial: </a:t>
            </a:r>
          </a:p>
          <a:p>
            <a:pPr marL="342900" indent="-342900">
              <a:buFont typeface="Arial" panose="020B0604020202020204" pitchFamily="34" charset="0"/>
              <a:buChar char="•"/>
            </a:pPr>
            <a:r>
              <a:rPr lang="mi-NZ" sz="1200" dirty="0" smtClean="0"/>
              <a:t>Powerful and negative media protrayals,</a:t>
            </a:r>
          </a:p>
          <a:p>
            <a:pPr marL="342900" indent="-342900">
              <a:buFont typeface="Arial" panose="020B0604020202020204" pitchFamily="34" charset="0"/>
              <a:buChar char="•"/>
            </a:pPr>
            <a:r>
              <a:rPr lang="mi-NZ" sz="1200" dirty="0" smtClean="0"/>
              <a:t>Complaints by students and tutors,</a:t>
            </a:r>
          </a:p>
          <a:p>
            <a:pPr marL="342900" indent="-342900">
              <a:buFont typeface="Arial" panose="020B0604020202020204" pitchFamily="34" charset="0"/>
              <a:buChar char="•"/>
            </a:pPr>
            <a:r>
              <a:rPr lang="mi-NZ" sz="1200" dirty="0" smtClean="0"/>
              <a:t>Select Committee investigation. </a:t>
            </a:r>
          </a:p>
          <a:p>
            <a:pPr marL="342900" indent="-342900">
              <a:buFont typeface="Arial" panose="020B0604020202020204" pitchFamily="34" charset="0"/>
              <a:buChar char="•"/>
            </a:pPr>
            <a:r>
              <a:rPr lang="mi-NZ" sz="1200" dirty="0" smtClean="0"/>
              <a:t>Scapegoat for right wing conservatism</a:t>
            </a:r>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3</a:t>
            </a:fld>
            <a:endParaRPr lang="en-NZ"/>
          </a:p>
        </p:txBody>
      </p:sp>
    </p:spTree>
    <p:extLst>
      <p:ext uri="{BB962C8B-B14F-4D97-AF65-F5344CB8AC3E}">
        <p14:creationId xmlns:p14="http://schemas.microsoft.com/office/powerpoint/2010/main" val="308407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dirty="0" smtClean="0">
                <a:latin typeface="Calibri" panose="020F0502020204030204" pitchFamily="34" charset="0"/>
              </a:rPr>
              <a:t>R</a:t>
            </a:r>
            <a:r>
              <a:rPr lang="en-NZ" sz="1200" b="0" dirty="0" smtClean="0">
                <a:effectLst/>
                <a:latin typeface="Calibri" panose="020F0502020204030204" pitchFamily="34" charset="0"/>
              </a:rPr>
              <a:t>obust ethnicity data for equity monitoring </a:t>
            </a:r>
          </a:p>
          <a:p>
            <a:endParaRPr lang="en-NZ" sz="800" b="0" dirty="0" smtClean="0">
              <a:latin typeface="Calibri" panose="020F0502020204030204" pitchFamily="34" charset="0"/>
            </a:endParaRPr>
          </a:p>
          <a:p>
            <a:r>
              <a:rPr lang="en-NZ" sz="1200" b="0" dirty="0" smtClean="0">
                <a:latin typeface="Calibri" panose="020F0502020204030204" pitchFamily="34" charset="0"/>
              </a:rPr>
              <a:t>S</a:t>
            </a:r>
            <a:r>
              <a:rPr lang="en-NZ" sz="1200" b="0" dirty="0" smtClean="0">
                <a:effectLst/>
                <a:latin typeface="Calibri" panose="020F0502020204030204" pitchFamily="34" charset="0"/>
              </a:rPr>
              <a:t>ystemic racism </a:t>
            </a:r>
            <a:r>
              <a:rPr lang="en-NZ" sz="1200" b="0" dirty="0" smtClean="0">
                <a:latin typeface="Calibri" panose="020F0502020204030204" pitchFamily="34" charset="0"/>
              </a:rPr>
              <a:t>- structural barriers -  </a:t>
            </a:r>
            <a:r>
              <a:rPr lang="en-NZ" sz="1200" b="0" dirty="0" err="1" smtClean="0">
                <a:latin typeface="Calibri" panose="020F0502020204030204" pitchFamily="34" charset="0"/>
              </a:rPr>
              <a:t>Pākeha</a:t>
            </a:r>
            <a:r>
              <a:rPr lang="en-NZ" sz="1200" b="0" dirty="0" smtClean="0">
                <a:latin typeface="Calibri" panose="020F0502020204030204" pitchFamily="34" charset="0"/>
              </a:rPr>
              <a:t>̄ privilege</a:t>
            </a:r>
            <a:r>
              <a:rPr lang="en-NZ" sz="1200" b="0" dirty="0" smtClean="0"/>
              <a:t> </a:t>
            </a:r>
          </a:p>
          <a:p>
            <a:endParaRPr lang="en-NZ" sz="800" b="0" dirty="0" smtClean="0">
              <a:effectLst/>
              <a:latin typeface="Calibri" panose="020F0502020204030204" pitchFamily="34" charset="0"/>
            </a:endParaRPr>
          </a:p>
          <a:p>
            <a:r>
              <a:rPr lang="en-NZ" sz="1200" b="0" dirty="0" smtClean="0">
                <a:effectLst/>
                <a:latin typeface="Calibri" panose="020F0502020204030204" pitchFamily="34" charset="0"/>
              </a:rPr>
              <a:t>Partnerships with </a:t>
            </a:r>
            <a:r>
              <a:rPr lang="en-NZ" sz="1200" b="0" dirty="0" err="1" smtClean="0">
                <a:effectLst/>
                <a:latin typeface="Calibri" panose="020F0502020204030204" pitchFamily="34" charset="0"/>
              </a:rPr>
              <a:t>Māori</a:t>
            </a:r>
            <a:r>
              <a:rPr lang="en-NZ" sz="1200" b="0" dirty="0" smtClean="0">
                <a:effectLst/>
                <a:latin typeface="Calibri" panose="020F0502020204030204" pitchFamily="34" charset="0"/>
              </a:rPr>
              <a:t> </a:t>
            </a:r>
            <a:endParaRPr lang="en-NZ" sz="1200" b="0" dirty="0" smtClean="0"/>
          </a:p>
          <a:p>
            <a:endParaRPr lang="en-NZ" sz="800" b="0" dirty="0" smtClean="0">
              <a:effectLst/>
              <a:latin typeface="Calibri" panose="020F0502020204030204" pitchFamily="34" charset="0"/>
            </a:endParaRPr>
          </a:p>
          <a:p>
            <a:r>
              <a:rPr lang="en-NZ" sz="1200" b="0" dirty="0" smtClean="0">
                <a:effectLst/>
                <a:latin typeface="Calibri" panose="020F0502020204030204" pitchFamily="34" charset="0"/>
              </a:rPr>
              <a:t>Workforce recruitment strategies </a:t>
            </a:r>
            <a:endParaRPr lang="en-NZ" sz="1200" b="0" dirty="0" smtClean="0"/>
          </a:p>
          <a:p>
            <a:pPr marL="285750" indent="-285750">
              <a:buFont typeface="Arial" panose="020B0604020202020204" pitchFamily="34" charset="0"/>
              <a:buChar char="•"/>
            </a:pPr>
            <a:endParaRPr lang="en-NZ" sz="800" b="0" dirty="0" smtClean="0"/>
          </a:p>
          <a:p>
            <a:r>
              <a:rPr lang="en-NZ" sz="1200" b="0" dirty="0" smtClean="0">
                <a:latin typeface="Calibri" panose="020F0502020204030204" pitchFamily="34" charset="0"/>
              </a:rPr>
              <a:t>F</a:t>
            </a:r>
            <a:r>
              <a:rPr lang="en-NZ" sz="1200" b="0" dirty="0" smtClean="0">
                <a:effectLst/>
                <a:latin typeface="Calibri" panose="020F0502020204030204" pitchFamily="34" charset="0"/>
              </a:rPr>
              <a:t>ocussing on self-reflection and culturally-safe practice </a:t>
            </a:r>
          </a:p>
          <a:p>
            <a:pPr marL="285750" indent="-285750">
              <a:buFont typeface="Arial" panose="020B0604020202020204" pitchFamily="34" charset="0"/>
              <a:buChar char="•"/>
            </a:pPr>
            <a:endParaRPr lang="en-NZ" sz="800" b="0" dirty="0" smtClean="0">
              <a:latin typeface="Calibri" panose="020F0502020204030204" pitchFamily="34" charset="0"/>
            </a:endParaRPr>
          </a:p>
          <a:p>
            <a:r>
              <a:rPr lang="en-NZ" sz="1200" b="0" dirty="0" smtClean="0">
                <a:latin typeface="Calibri" panose="020F0502020204030204" pitchFamily="34" charset="0"/>
              </a:rPr>
              <a:t>C</a:t>
            </a:r>
            <a:r>
              <a:rPr lang="en-NZ" sz="1200" b="0" dirty="0" smtClean="0">
                <a:effectLst/>
                <a:latin typeface="Calibri" panose="020F0502020204030204" pitchFamily="34" charset="0"/>
              </a:rPr>
              <a:t>ultural loading </a:t>
            </a:r>
            <a:r>
              <a:rPr lang="en-NZ" sz="1200" b="0" dirty="0" smtClean="0">
                <a:latin typeface="Calibri" panose="020F0502020204030204" pitchFamily="34" charset="0"/>
              </a:rPr>
              <a:t>on </a:t>
            </a:r>
            <a:r>
              <a:rPr lang="en-NZ" sz="1200" b="0" dirty="0" err="1" smtClean="0">
                <a:latin typeface="Calibri" panose="020F0502020204030204" pitchFamily="34" charset="0"/>
              </a:rPr>
              <a:t>Māori</a:t>
            </a:r>
            <a:r>
              <a:rPr lang="en-NZ" sz="1200" b="0" dirty="0" smtClean="0">
                <a:latin typeface="Calibri" panose="020F0502020204030204" pitchFamily="34" charset="0"/>
              </a:rPr>
              <a:t> </a:t>
            </a:r>
            <a:r>
              <a:rPr lang="en-NZ" sz="1200" b="0" dirty="0" smtClean="0">
                <a:effectLst/>
                <a:latin typeface="Calibri" panose="020F0502020204030204" pitchFamily="34" charset="0"/>
              </a:rPr>
              <a:t>doctors</a:t>
            </a:r>
            <a:endParaRPr lang="en-NZ" sz="1200" b="0" dirty="0" smtClean="0"/>
          </a:p>
          <a:p>
            <a:endParaRPr lang="en-US" b="0" dirty="0" smtClean="0"/>
          </a:p>
          <a:p>
            <a:endParaRPr lang="en-NZ" b="0" dirty="0"/>
          </a:p>
        </p:txBody>
      </p:sp>
      <p:sp>
        <p:nvSpPr>
          <p:cNvPr id="4" name="Slide Number Placeholder 3"/>
          <p:cNvSpPr>
            <a:spLocks noGrp="1"/>
          </p:cNvSpPr>
          <p:nvPr>
            <p:ph type="sldNum" sz="quarter" idx="10"/>
          </p:nvPr>
        </p:nvSpPr>
        <p:spPr/>
        <p:txBody>
          <a:bodyPr/>
          <a:lstStyle/>
          <a:p>
            <a:fld id="{AA563A57-7B3A-470E-95CB-431CB270F2C2}" type="slidenum">
              <a:rPr lang="en-NZ" smtClean="0"/>
              <a:t>14</a:t>
            </a:fld>
            <a:endParaRPr lang="en-NZ"/>
          </a:p>
        </p:txBody>
      </p:sp>
    </p:spTree>
    <p:extLst>
      <p:ext uri="{BB962C8B-B14F-4D97-AF65-F5344CB8AC3E}">
        <p14:creationId xmlns:p14="http://schemas.microsoft.com/office/powerpoint/2010/main" val="284097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Survey (2017 &amp; 2020) and IVs Māori </a:t>
            </a:r>
            <a:r>
              <a:rPr lang="en-US" sz="1200" b="0" i="0" dirty="0" err="1" smtClean="0"/>
              <a:t>Drs</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Some </a:t>
            </a:r>
            <a:r>
              <a:rPr lang="en-US" sz="1200" b="0" i="0" dirty="0" err="1" smtClean="0"/>
              <a:t>Some</a:t>
            </a:r>
            <a:r>
              <a:rPr lang="en-US" sz="1200" b="0" i="0" dirty="0" smtClean="0"/>
              <a:t> Few Poor No Few </a:t>
            </a:r>
            <a:r>
              <a:rPr lang="en-US" sz="1200" b="0" i="0" dirty="0" err="1" smtClean="0"/>
              <a:t>Few</a:t>
            </a:r>
            <a:endParaRPr lang="en-US" sz="1200" b="0" i="0" dirty="0" smtClean="0"/>
          </a:p>
          <a:p>
            <a:endParaRPr lang="en-US" b="0" i="0" dirty="0" smtClean="0"/>
          </a:p>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15</a:t>
            </a:fld>
            <a:endParaRPr lang="en-NZ"/>
          </a:p>
        </p:txBody>
      </p:sp>
    </p:spTree>
    <p:extLst>
      <p:ext uri="{BB962C8B-B14F-4D97-AF65-F5344CB8AC3E}">
        <p14:creationId xmlns:p14="http://schemas.microsoft.com/office/powerpoint/2010/main" val="230062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Survey (2017 &amp; 2020) and IVs Māori </a:t>
            </a:r>
            <a:r>
              <a:rPr lang="en-US" sz="1200" b="0" i="0" dirty="0" err="1" smtClean="0"/>
              <a:t>Drs</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Some </a:t>
            </a:r>
            <a:r>
              <a:rPr lang="en-US" sz="1200" b="0" i="0" dirty="0" err="1" smtClean="0"/>
              <a:t>Some</a:t>
            </a:r>
            <a:r>
              <a:rPr lang="en-US" sz="1200" b="0" i="0" dirty="0" smtClean="0"/>
              <a:t> Few Poor No Few </a:t>
            </a:r>
            <a:r>
              <a:rPr lang="en-US" sz="1200" b="0" i="0" dirty="0" err="1" smtClean="0"/>
              <a:t>Few</a:t>
            </a:r>
            <a:endParaRPr lang="en-US" sz="1200" b="0" i="0" dirty="0" smtClean="0"/>
          </a:p>
          <a:p>
            <a:endParaRPr lang="en-US" b="0" i="0" dirty="0" smtClean="0"/>
          </a:p>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16</a:t>
            </a:fld>
            <a:endParaRPr lang="en-NZ"/>
          </a:p>
        </p:txBody>
      </p:sp>
    </p:spTree>
    <p:extLst>
      <p:ext uri="{BB962C8B-B14F-4D97-AF65-F5344CB8AC3E}">
        <p14:creationId xmlns:p14="http://schemas.microsoft.com/office/powerpoint/2010/main" val="65267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solidFill>
                  <a:srgbClr val="000000"/>
                </a:solidFill>
                <a:latin typeface="Stuff Sans"/>
              </a:rPr>
              <a:t>Te </a:t>
            </a:r>
            <a:r>
              <a:rPr lang="en-NZ" dirty="0" err="1" smtClean="0">
                <a:solidFill>
                  <a:srgbClr val="000000"/>
                </a:solidFill>
                <a:latin typeface="Stuff Sans"/>
              </a:rPr>
              <a:t>Whatu</a:t>
            </a:r>
            <a:r>
              <a:rPr lang="en-NZ" dirty="0" smtClean="0">
                <a:solidFill>
                  <a:srgbClr val="000000"/>
                </a:solidFill>
                <a:latin typeface="Stuff Sans"/>
              </a:rPr>
              <a:t> Ora – in breach of </a:t>
            </a:r>
            <a:r>
              <a:rPr lang="en-NZ" dirty="0" smtClean="0">
                <a:solidFill>
                  <a:srgbClr val="0E7BC2"/>
                </a:solidFill>
                <a:latin typeface="Stuff Sans"/>
                <a:hlinkClick r:id="rId3"/>
              </a:rPr>
              <a:t>the Code</a:t>
            </a:r>
            <a:r>
              <a:rPr lang="en-NZ" dirty="0" smtClean="0">
                <a:solidFill>
                  <a:srgbClr val="000000"/>
                </a:solidFill>
                <a:latin typeface="Stuff Sans"/>
              </a:rPr>
              <a:t> of </a:t>
            </a:r>
            <a:r>
              <a:rPr lang="en-NZ" dirty="0" err="1" smtClean="0">
                <a:solidFill>
                  <a:srgbClr val="000000"/>
                </a:solidFill>
                <a:latin typeface="Stuff Sans"/>
              </a:rPr>
              <a:t>Health&amp;Dis</a:t>
            </a:r>
            <a:endParaRPr lang="en-NZ" dirty="0" smtClean="0">
              <a:solidFill>
                <a:srgbClr val="000000"/>
              </a:solidFill>
              <a:latin typeface="Stuff Sans"/>
            </a:endParaRPr>
          </a:p>
          <a:p>
            <a:r>
              <a:rPr lang="en-NZ" dirty="0" smtClean="0">
                <a:solidFill>
                  <a:srgbClr val="000000"/>
                </a:solidFill>
                <a:latin typeface="Stuff Sans"/>
              </a:rPr>
              <a:t>Services Consumers’ Rights</a:t>
            </a:r>
            <a:endParaRPr lang="en-US" dirty="0" smtClean="0"/>
          </a:p>
          <a:p>
            <a:endParaRPr lang="en-US" dirty="0" smtClean="0"/>
          </a:p>
          <a:p>
            <a:r>
              <a:rPr lang="en-US" dirty="0" smtClean="0"/>
              <a:t>Death in mental health care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Health and Disability Commission </a:t>
            </a:r>
          </a:p>
          <a:p>
            <a:endParaRPr lang="en-US" dirty="0" smtClean="0"/>
          </a:p>
          <a:p>
            <a:endParaRPr lang="en-US" dirty="0" smtClean="0"/>
          </a:p>
          <a:p>
            <a:r>
              <a:rPr lang="en-US" dirty="0" smtClean="0"/>
              <a:t>“Multiple failures” by staff</a:t>
            </a:r>
          </a:p>
          <a:p>
            <a:endParaRPr lang="en-US" dirty="0" smtClean="0"/>
          </a:p>
          <a:p>
            <a:r>
              <a:rPr lang="en-NZ" b="0" i="0" dirty="0" smtClean="0">
                <a:solidFill>
                  <a:srgbClr val="000000"/>
                </a:solidFill>
                <a:effectLst/>
                <a:latin typeface="Stuff Sans"/>
              </a:rPr>
              <a:t>3/12 her </a:t>
            </a:r>
            <a:r>
              <a:rPr lang="en-NZ" b="0" i="0" u="none" strike="noStrike" dirty="0" smtClean="0">
                <a:solidFill>
                  <a:srgbClr val="0E7BC2"/>
                </a:solidFill>
                <a:effectLst/>
                <a:latin typeface="Stuff Sans"/>
                <a:hlinkClick r:id="rId4"/>
              </a:rPr>
              <a:t>cultural needs</a:t>
            </a:r>
            <a:r>
              <a:rPr lang="en-NZ" b="0" i="0" dirty="0" smtClean="0">
                <a:solidFill>
                  <a:srgbClr val="000000"/>
                </a:solidFill>
                <a:effectLst/>
                <a:latin typeface="Stuff Sans"/>
              </a:rPr>
              <a:t> were not assessed, </a:t>
            </a:r>
          </a:p>
          <a:p>
            <a:r>
              <a:rPr lang="en-NZ" b="0" i="0" dirty="0" smtClean="0">
                <a:solidFill>
                  <a:srgbClr val="000000"/>
                </a:solidFill>
                <a:effectLst/>
                <a:latin typeface="Stuff Sans"/>
              </a:rPr>
              <a:t>and she was not provided with culturally safe care</a:t>
            </a:r>
          </a:p>
          <a:p>
            <a:r>
              <a:rPr lang="en-NZ" dirty="0" smtClean="0">
                <a:solidFill>
                  <a:srgbClr val="000000"/>
                </a:solidFill>
                <a:latin typeface="Stuff Sans"/>
              </a:rPr>
              <a:t>history, assessment, </a:t>
            </a:r>
            <a:r>
              <a:rPr lang="en-NZ" dirty="0" err="1" smtClean="0">
                <a:solidFill>
                  <a:srgbClr val="000000"/>
                </a:solidFill>
                <a:latin typeface="Stuff Sans"/>
              </a:rPr>
              <a:t>whānau</a:t>
            </a:r>
            <a:r>
              <a:rPr lang="en-NZ" dirty="0" smtClean="0">
                <a:solidFill>
                  <a:srgbClr val="000000"/>
                </a:solidFill>
                <a:latin typeface="Stuff Sans"/>
              </a:rPr>
              <a:t> inclusion, </a:t>
            </a:r>
            <a:endParaRPr lang="en-US" dirty="0" smtClean="0"/>
          </a:p>
          <a:p>
            <a:endParaRPr lang="en-US" dirty="0" smtClean="0"/>
          </a:p>
          <a:p>
            <a:r>
              <a:rPr lang="en-NZ" b="0" i="0" dirty="0" smtClean="0">
                <a:solidFill>
                  <a:srgbClr val="000000"/>
                </a:solidFill>
                <a:effectLst/>
                <a:latin typeface="Stuff Sans"/>
              </a:rPr>
              <a:t>Under Right 1(3) of the Code: right … </a:t>
            </a:r>
          </a:p>
          <a:p>
            <a:r>
              <a:rPr lang="en-NZ" b="0" i="0" dirty="0" smtClean="0">
                <a:solidFill>
                  <a:srgbClr val="000000"/>
                </a:solidFill>
                <a:effectLst/>
                <a:latin typeface="Stuff Sans"/>
              </a:rPr>
              <a:t>for their needs, values, and beliefs of different</a:t>
            </a:r>
          </a:p>
          <a:p>
            <a:r>
              <a:rPr lang="en-NZ" dirty="0" smtClean="0">
                <a:solidFill>
                  <a:srgbClr val="000000"/>
                </a:solidFill>
                <a:latin typeface="Stuff Sans"/>
              </a:rPr>
              <a:t>cultural, religious</a:t>
            </a:r>
            <a:r>
              <a:rPr lang="en-NZ" b="0" i="0" dirty="0" smtClean="0">
                <a:solidFill>
                  <a:srgbClr val="000000"/>
                </a:solidFill>
                <a:effectLst/>
                <a:latin typeface="Stuff Sans"/>
              </a:rPr>
              <a:t>, social, and ethnic groups.</a:t>
            </a:r>
            <a:endParaRPr lang="en-US" dirty="0" smtClean="0"/>
          </a:p>
          <a:p>
            <a:endParaRPr lang="en-US"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17</a:t>
            </a:fld>
            <a:endParaRPr lang="en-NZ"/>
          </a:p>
        </p:txBody>
      </p:sp>
    </p:spTree>
    <p:extLst>
      <p:ext uri="{BB962C8B-B14F-4D97-AF65-F5344CB8AC3E}">
        <p14:creationId xmlns:p14="http://schemas.microsoft.com/office/powerpoint/2010/main" val="261434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Document scan of </a:t>
            </a:r>
          </a:p>
          <a:p>
            <a:r>
              <a:rPr lang="en-US" sz="1200" b="1" dirty="0" smtClean="0"/>
              <a:t> the response 17 RAs to HPCA Amendment</a:t>
            </a:r>
          </a:p>
          <a:p>
            <a:endParaRPr lang="en-US" sz="1200" b="1" dirty="0" smtClean="0"/>
          </a:p>
          <a:p>
            <a:r>
              <a:rPr lang="en-US" sz="1200" b="1" dirty="0" smtClean="0"/>
              <a:t>That practitioners are culturally competent and enable </a:t>
            </a:r>
          </a:p>
          <a:p>
            <a:r>
              <a:rPr lang="en-NZ" sz="1200" b="1" dirty="0" smtClean="0">
                <a:effectLst/>
                <a:latin typeface="SourceSansPro"/>
              </a:rPr>
              <a:t>“effective and respectful interaction with </a:t>
            </a:r>
            <a:r>
              <a:rPr lang="en-NZ" sz="1200" b="1" dirty="0" err="1" smtClean="0">
                <a:effectLst/>
                <a:latin typeface="SourceSansPro"/>
              </a:rPr>
              <a:t>Māori</a:t>
            </a:r>
            <a:r>
              <a:rPr lang="en-NZ" sz="1200" b="1" dirty="0" smtClean="0">
                <a:effectLst/>
                <a:latin typeface="SourceSansPro"/>
              </a:rPr>
              <a:t>”</a:t>
            </a:r>
            <a:endParaRPr lang="en-NZ" sz="1200" dirty="0" smtClean="0"/>
          </a:p>
          <a:p>
            <a:endParaRPr lang="en-US" sz="1200" b="1" dirty="0" smtClean="0"/>
          </a:p>
          <a:p>
            <a:r>
              <a:rPr lang="en-US" sz="1200" b="1" dirty="0" smtClean="0"/>
              <a:t>Shows limited progress</a:t>
            </a:r>
          </a:p>
          <a:p>
            <a:endParaRPr lang="en-US" sz="1200" b="1" dirty="0" smtClean="0"/>
          </a:p>
          <a:p>
            <a:r>
              <a:rPr lang="en-US" sz="1200" dirty="0" smtClean="0"/>
              <a:t>8/17 publish a CC related competency</a:t>
            </a:r>
          </a:p>
          <a:p>
            <a:pPr>
              <a:spcBef>
                <a:spcPts val="600"/>
              </a:spcBef>
            </a:pPr>
            <a:r>
              <a:rPr lang="en-US" sz="1200" dirty="0" smtClean="0"/>
              <a:t>4/17 fully reference the HPCAA 2019 </a:t>
            </a:r>
          </a:p>
          <a:p>
            <a:pPr>
              <a:spcBef>
                <a:spcPts val="600"/>
              </a:spcBef>
            </a:pPr>
            <a:r>
              <a:rPr lang="en-US" sz="1200" dirty="0" smtClean="0"/>
              <a:t>2/17 extension of cultural competence-related </a:t>
            </a:r>
            <a:r>
              <a:rPr lang="en-US" sz="1200" dirty="0" err="1" smtClean="0"/>
              <a:t>Fx</a:t>
            </a:r>
            <a:endParaRPr lang="en-US" sz="1200" dirty="0" smtClean="0"/>
          </a:p>
          <a:p>
            <a:endParaRPr lang="en-US"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18</a:t>
            </a:fld>
            <a:endParaRPr lang="en-NZ"/>
          </a:p>
        </p:txBody>
      </p:sp>
    </p:spTree>
    <p:extLst>
      <p:ext uri="{BB962C8B-B14F-4D97-AF65-F5344CB8AC3E}">
        <p14:creationId xmlns:p14="http://schemas.microsoft.com/office/powerpoint/2010/main" val="1030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Survey (2017 &amp; 2020) and IVs Māori </a:t>
            </a:r>
            <a:r>
              <a:rPr lang="en-US" sz="1200" b="0" i="0" dirty="0" err="1" smtClean="0"/>
              <a:t>Drs</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Some </a:t>
            </a:r>
            <a:r>
              <a:rPr lang="en-US" sz="1200" b="0" i="0" dirty="0" err="1" smtClean="0"/>
              <a:t>Some</a:t>
            </a:r>
            <a:r>
              <a:rPr lang="en-US" sz="1200" b="0" i="0" dirty="0" smtClean="0"/>
              <a:t> Few Poor No Few </a:t>
            </a:r>
            <a:r>
              <a:rPr lang="en-US" sz="1200" b="0" i="0" dirty="0" err="1" smtClean="0"/>
              <a:t>Few</a:t>
            </a:r>
            <a:endParaRPr lang="en-US" sz="1200" b="0" i="0" dirty="0" smtClean="0"/>
          </a:p>
          <a:p>
            <a:endParaRPr lang="en-US" b="0" i="0" dirty="0" smtClean="0"/>
          </a:p>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19</a:t>
            </a:fld>
            <a:endParaRPr lang="en-NZ"/>
          </a:p>
        </p:txBody>
      </p:sp>
    </p:spTree>
    <p:extLst>
      <p:ext uri="{BB962C8B-B14F-4D97-AF65-F5344CB8AC3E}">
        <p14:creationId xmlns:p14="http://schemas.microsoft.com/office/powerpoint/2010/main" val="254926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400"/>
              </a:lnSpc>
              <a:spcBef>
                <a:spcPts val="600"/>
              </a:spcBef>
              <a:spcAft>
                <a:spcPts val="600"/>
              </a:spcAft>
            </a:pPr>
            <a:r>
              <a:rPr lang="en-NZ" sz="1200" dirty="0">
                <a:effectLst/>
                <a:latin typeface="Cambria" panose="02040503050406030204" pitchFamily="18" charset="0"/>
                <a:ea typeface="Cambria" panose="02040503050406030204" pitchFamily="18" charset="0"/>
                <a:cs typeface="Times New Roman" panose="02020603050405020304" pitchFamily="18" charset="0"/>
              </a:rPr>
              <a:t>MARNIE</a:t>
            </a:r>
          </a:p>
          <a:p>
            <a:pPr algn="just">
              <a:lnSpc>
                <a:spcPts val="1400"/>
              </a:lnSpc>
              <a:spcBef>
                <a:spcPts val="600"/>
              </a:spcBef>
              <a:spcAft>
                <a:spcPts val="600"/>
              </a:spcAft>
            </a:pPr>
            <a:endParaRPr lang="en-NZ"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400"/>
              </a:lnSpc>
              <a:spcBef>
                <a:spcPts val="600"/>
              </a:spcBef>
              <a:spcAft>
                <a:spcPts val="600"/>
              </a:spcAft>
            </a:pPr>
            <a:r>
              <a:rPr lang="en-NZ" sz="1200" dirty="0">
                <a:effectLst/>
                <a:latin typeface="Cambria" panose="02040503050406030204" pitchFamily="18" charset="0"/>
                <a:ea typeface="Cambria" panose="02040503050406030204" pitchFamily="18" charset="0"/>
                <a:cs typeface="Times New Roman" panose="02020603050405020304" pitchFamily="18" charset="0"/>
              </a:rPr>
              <a:t>This framework has been developed based on the findings of a literature and environmental scan that identified the characteristics of education and training initiatives and assessment methods that evidence shows best meet the cultural safety training needs of doctors. The literature scan incorporated information from 44 journal articles or reports (see reference list), and 24 publicly available materials related to cultural safety and cultural competence training for doctors, including medical college curricula, continued professional development (CPD) programmes, and course outlines from training providers. </a:t>
            </a:r>
          </a:p>
          <a:p>
            <a:pPr algn="just">
              <a:lnSpc>
                <a:spcPts val="1400"/>
              </a:lnSpc>
              <a:spcBef>
                <a:spcPts val="600"/>
              </a:spcBef>
              <a:spcAft>
                <a:spcPts val="600"/>
              </a:spcAft>
            </a:pPr>
            <a:endParaRPr lang="en-NZ"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400"/>
              </a:lnSpc>
              <a:spcBef>
                <a:spcPts val="600"/>
              </a:spcBef>
              <a:spcAft>
                <a:spcPts val="600"/>
              </a:spcAft>
            </a:pPr>
            <a:r>
              <a:rPr lang="en-NZ" sz="1200" dirty="0">
                <a:effectLst/>
                <a:latin typeface="Cambria" panose="02040503050406030204" pitchFamily="18" charset="0"/>
                <a:ea typeface="Cambria" panose="02040503050406030204" pitchFamily="18" charset="0"/>
                <a:cs typeface="Times New Roman" panose="02020603050405020304" pitchFamily="18" charset="0"/>
              </a:rPr>
              <a:t>The literature scan was supplemented by an environmental scan which consisted of interviews with representatives (such as academic advisors or training officers) from a sample of six medical colleges. The sample of six colleges included: Australasian and Aotearoa-specific colleges; colleges of different sizes, including one considered ‘very small’; colleges with low Māori representation amongst trainee practitioners and fellows, and one with higher Māori representation; and colleges in specialisations that have close contact with patients, and those that do not.</a:t>
            </a:r>
          </a:p>
          <a:p>
            <a:endParaRPr lang="en-NZ" dirty="0"/>
          </a:p>
          <a:p>
            <a:endParaRPr lang="en-NZ" sz="1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4B56C2-B666-45DE-8AE8-FD2102131F62}" type="slidenum">
              <a:rPr lang="en-NZ" smtClean="0"/>
              <a:t>20</a:t>
            </a:fld>
            <a:endParaRPr lang="en-NZ"/>
          </a:p>
        </p:txBody>
      </p:sp>
    </p:spTree>
    <p:extLst>
      <p:ext uri="{BB962C8B-B14F-4D97-AF65-F5344CB8AC3E}">
        <p14:creationId xmlns:p14="http://schemas.microsoft.com/office/powerpoint/2010/main" val="232644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smtClean="0"/>
              <a:t>SHIRLEY</a:t>
            </a:r>
          </a:p>
          <a:p>
            <a:endParaRPr lang="en-NZ" sz="1200" dirty="0" smtClean="0"/>
          </a:p>
          <a:p>
            <a:pPr algn="just">
              <a:lnSpc>
                <a:spcPts val="1400"/>
              </a:lnSpc>
              <a:spcBef>
                <a:spcPts val="600"/>
              </a:spcBef>
              <a:spcAft>
                <a:spcPts val="600"/>
              </a:spcAft>
            </a:pPr>
            <a:r>
              <a:rPr lang="en-NZ" sz="1200" dirty="0" smtClean="0">
                <a:effectLst/>
                <a:latin typeface="Cambria" panose="02040503050406030204" pitchFamily="18" charset="0"/>
                <a:ea typeface="Cambria" panose="02040503050406030204" pitchFamily="18" charset="0"/>
                <a:cs typeface="Times New Roman" panose="02020603050405020304" pitchFamily="18" charset="0"/>
              </a:rPr>
              <a:t>This overarching framework illustrates the full set of proficiencies that doctors need to practice in a culturally safe way.</a:t>
            </a:r>
          </a:p>
          <a:p>
            <a:pPr algn="just">
              <a:lnSpc>
                <a:spcPts val="1400"/>
              </a:lnSpc>
              <a:spcBef>
                <a:spcPts val="600"/>
              </a:spcBef>
              <a:spcAft>
                <a:spcPts val="600"/>
              </a:spcAft>
            </a:pPr>
            <a:endParaRPr lang="en-NZ" sz="1200" dirty="0" smtClean="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400"/>
              </a:lnSpc>
              <a:spcBef>
                <a:spcPts val="600"/>
              </a:spcBef>
              <a:spcAft>
                <a:spcPts val="600"/>
              </a:spcAft>
            </a:pPr>
            <a:r>
              <a:rPr lang="en-NZ" sz="1200" dirty="0" smtClean="0">
                <a:effectLst/>
                <a:latin typeface="Cambria" panose="02040503050406030204" pitchFamily="18" charset="0"/>
                <a:ea typeface="Cambria" panose="02040503050406030204" pitchFamily="18" charset="0"/>
                <a:cs typeface="Times New Roman" panose="02020603050405020304" pitchFamily="18" charset="0"/>
              </a:rPr>
              <a:t>It emphasises that cultural competence and </a:t>
            </a:r>
            <a:r>
              <a:rPr lang="en-NZ" sz="1200" dirty="0" err="1" smtClean="0">
                <a:effectLst/>
                <a:latin typeface="Cambria" panose="02040503050406030204" pitchFamily="18" charset="0"/>
                <a:ea typeface="Cambria" panose="02040503050406030204" pitchFamily="18" charset="0"/>
                <a:cs typeface="Times New Roman" panose="02020603050405020304" pitchFamily="18" charset="0"/>
              </a:rPr>
              <a:t>hauora</a:t>
            </a:r>
            <a:r>
              <a:rPr lang="en-NZ" sz="1200" dirty="0" smtClean="0">
                <a:effectLst/>
                <a:latin typeface="Cambria" panose="02040503050406030204" pitchFamily="18" charset="0"/>
                <a:ea typeface="Cambria" panose="02040503050406030204" pitchFamily="18" charset="0"/>
                <a:cs typeface="Times New Roman" panose="02020603050405020304" pitchFamily="18" charset="0"/>
              </a:rPr>
              <a:t> Māori </a:t>
            </a:r>
            <a:r>
              <a:rPr lang="en-NZ" sz="1200" b="1" dirty="0" smtClean="0">
                <a:effectLst/>
                <a:latin typeface="Cambria" panose="02040503050406030204" pitchFamily="18" charset="0"/>
                <a:ea typeface="Cambria" panose="02040503050406030204" pitchFamily="18" charset="0"/>
                <a:cs typeface="Times New Roman" panose="02020603050405020304" pitchFamily="18" charset="0"/>
              </a:rPr>
              <a:t>remain critical </a:t>
            </a:r>
            <a:r>
              <a:rPr lang="en-NZ" sz="1200" dirty="0" smtClean="0">
                <a:effectLst/>
                <a:latin typeface="Cambria" panose="02040503050406030204" pitchFamily="18" charset="0"/>
                <a:ea typeface="Cambria" panose="02040503050406030204" pitchFamily="18" charset="0"/>
                <a:cs typeface="Times New Roman" panose="02020603050405020304" pitchFamily="18" charset="0"/>
              </a:rPr>
              <a:t>to medical college vocational education and training and CPD programmes. It is important that vocational training retains a focus on these areas, as they are a vital part of being a culturally safe practitioner.</a:t>
            </a:r>
          </a:p>
          <a:p>
            <a:endParaRPr lang="en-NZ" sz="1200" dirty="0" smtClean="0">
              <a:effectLst/>
              <a:latin typeface="Cambria" panose="02040503050406030204" pitchFamily="18" charset="0"/>
              <a:ea typeface="Cambria" panose="02040503050406030204" pitchFamily="18" charset="0"/>
              <a:cs typeface="Times New Roman" panose="02020603050405020304" pitchFamily="18" charset="0"/>
            </a:endParaRPr>
          </a:p>
          <a:p>
            <a:r>
              <a:rPr lang="en-NZ" sz="1200" dirty="0" smtClean="0">
                <a:effectLst/>
                <a:latin typeface="Cambria" panose="02040503050406030204" pitchFamily="18" charset="0"/>
                <a:ea typeface="Cambria" panose="02040503050406030204" pitchFamily="18" charset="0"/>
                <a:cs typeface="Times New Roman" panose="02020603050405020304" pitchFamily="18" charset="0"/>
              </a:rPr>
              <a:t>[Go through framework and discuss]</a:t>
            </a:r>
            <a:endParaRPr lang="en-NZ" sz="1200"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21</a:t>
            </a:fld>
            <a:endParaRPr lang="en-NZ"/>
          </a:p>
        </p:txBody>
      </p:sp>
    </p:spTree>
    <p:extLst>
      <p:ext uri="{BB962C8B-B14F-4D97-AF65-F5344CB8AC3E}">
        <p14:creationId xmlns:p14="http://schemas.microsoft.com/office/powerpoint/2010/main" val="32376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22</a:t>
            </a:fld>
            <a:endParaRPr lang="en-NZ"/>
          </a:p>
        </p:txBody>
      </p:sp>
    </p:spTree>
    <p:extLst>
      <p:ext uri="{BB962C8B-B14F-4D97-AF65-F5344CB8AC3E}">
        <p14:creationId xmlns:p14="http://schemas.microsoft.com/office/powerpoint/2010/main" val="156544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23</a:t>
            </a:fld>
            <a:endParaRPr lang="en-NZ"/>
          </a:p>
        </p:txBody>
      </p:sp>
    </p:spTree>
    <p:extLst>
      <p:ext uri="{BB962C8B-B14F-4D97-AF65-F5344CB8AC3E}">
        <p14:creationId xmlns:p14="http://schemas.microsoft.com/office/powerpoint/2010/main" val="254641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Critical consciousness/reflective practice </a:t>
            </a:r>
          </a:p>
          <a:p>
            <a:r>
              <a:rPr lang="en-GB" sz="1200" dirty="0" smtClean="0"/>
              <a:t>  around health outcomes (and colonisation)</a:t>
            </a:r>
            <a:endParaRPr lang="en-NZ" sz="1200" dirty="0" smtClean="0"/>
          </a:p>
          <a:p>
            <a:endParaRPr lang="mi-NZ" sz="1200" dirty="0" smtClean="0"/>
          </a:p>
          <a:p>
            <a:r>
              <a:rPr lang="mi-NZ" sz="1200" dirty="0" smtClean="0"/>
              <a:t>Transforms professional power relationships </a:t>
            </a:r>
          </a:p>
          <a:p>
            <a:endParaRPr lang="mi-NZ" sz="1200" dirty="0" smtClean="0"/>
          </a:p>
          <a:p>
            <a:r>
              <a:rPr lang="mi-NZ" sz="1200" dirty="0" smtClean="0"/>
              <a:t>Champions patient rights to determine cultural safety</a:t>
            </a:r>
          </a:p>
          <a:p>
            <a:endParaRPr lang="en-NZ" sz="1200" dirty="0" smtClean="0"/>
          </a:p>
          <a:p>
            <a:pPr>
              <a:spcAft>
                <a:spcPts val="1200"/>
              </a:spcAft>
            </a:pPr>
            <a:r>
              <a:rPr lang="en-NZ" sz="1200" dirty="0" smtClean="0"/>
              <a:t>Ethnic gender age ability sexuality religion</a:t>
            </a:r>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4</a:t>
            </a:fld>
            <a:endParaRPr lang="en-NZ"/>
          </a:p>
        </p:txBody>
      </p:sp>
    </p:spTree>
    <p:extLst>
      <p:ext uri="{BB962C8B-B14F-4D97-AF65-F5344CB8AC3E}">
        <p14:creationId xmlns:p14="http://schemas.microsoft.com/office/powerpoint/2010/main" val="257385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24</a:t>
            </a:fld>
            <a:endParaRPr lang="en-NZ"/>
          </a:p>
        </p:txBody>
      </p:sp>
    </p:spTree>
    <p:extLst>
      <p:ext uri="{BB962C8B-B14F-4D97-AF65-F5344CB8AC3E}">
        <p14:creationId xmlns:p14="http://schemas.microsoft.com/office/powerpoint/2010/main" val="190464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25</a:t>
            </a:fld>
            <a:endParaRPr lang="en-NZ"/>
          </a:p>
        </p:txBody>
      </p:sp>
    </p:spTree>
    <p:extLst>
      <p:ext uri="{BB962C8B-B14F-4D97-AF65-F5344CB8AC3E}">
        <p14:creationId xmlns:p14="http://schemas.microsoft.com/office/powerpoint/2010/main" val="4099807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26</a:t>
            </a:fld>
            <a:endParaRPr lang="en-NZ"/>
          </a:p>
        </p:txBody>
      </p:sp>
    </p:spTree>
    <p:extLst>
      <p:ext uri="{BB962C8B-B14F-4D97-AF65-F5344CB8AC3E}">
        <p14:creationId xmlns:p14="http://schemas.microsoft.com/office/powerpoint/2010/main" val="228776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smtClean="0"/>
          </a:p>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27</a:t>
            </a:fld>
            <a:endParaRPr lang="en-NZ"/>
          </a:p>
        </p:txBody>
      </p:sp>
    </p:spTree>
    <p:extLst>
      <p:ext uri="{BB962C8B-B14F-4D97-AF65-F5344CB8AC3E}">
        <p14:creationId xmlns:p14="http://schemas.microsoft.com/office/powerpoint/2010/main" val="197545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28</a:t>
            </a:fld>
            <a:endParaRPr lang="en-NZ"/>
          </a:p>
        </p:txBody>
      </p:sp>
    </p:spTree>
    <p:extLst>
      <p:ext uri="{BB962C8B-B14F-4D97-AF65-F5344CB8AC3E}">
        <p14:creationId xmlns:p14="http://schemas.microsoft.com/office/powerpoint/2010/main" val="109116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i="0" dirty="0"/>
          </a:p>
        </p:txBody>
      </p:sp>
      <p:sp>
        <p:nvSpPr>
          <p:cNvPr id="4" name="Slide Number Placeholder 3"/>
          <p:cNvSpPr>
            <a:spLocks noGrp="1"/>
          </p:cNvSpPr>
          <p:nvPr>
            <p:ph type="sldNum" sz="quarter" idx="10"/>
          </p:nvPr>
        </p:nvSpPr>
        <p:spPr/>
        <p:txBody>
          <a:bodyPr/>
          <a:lstStyle/>
          <a:p>
            <a:fld id="{AA563A57-7B3A-470E-95CB-431CB270F2C2}" type="slidenum">
              <a:rPr lang="en-NZ" smtClean="0"/>
              <a:t>29</a:t>
            </a:fld>
            <a:endParaRPr lang="en-NZ"/>
          </a:p>
        </p:txBody>
      </p:sp>
    </p:spTree>
    <p:extLst>
      <p:ext uri="{BB962C8B-B14F-4D97-AF65-F5344CB8AC3E}">
        <p14:creationId xmlns:p14="http://schemas.microsoft.com/office/powerpoint/2010/main" val="240691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4B56C2-B666-45DE-8AE8-FD2102131F62}" type="slidenum">
              <a:rPr lang="en-NZ" smtClean="0"/>
              <a:t>30</a:t>
            </a:fld>
            <a:endParaRPr lang="en-NZ"/>
          </a:p>
        </p:txBody>
      </p:sp>
    </p:spTree>
    <p:extLst>
      <p:ext uri="{BB962C8B-B14F-4D97-AF65-F5344CB8AC3E}">
        <p14:creationId xmlns:p14="http://schemas.microsoft.com/office/powerpoint/2010/main" val="338302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the role of medical schools in developing content and structure around teaching</a:t>
            </a:r>
          </a:p>
          <a:p>
            <a:r>
              <a:rPr lang="en-US" dirty="0" smtClean="0"/>
              <a:t>And now including all three component</a:t>
            </a:r>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6</a:t>
            </a:fld>
            <a:endParaRPr lang="en-NZ"/>
          </a:p>
        </p:txBody>
      </p:sp>
    </p:spTree>
    <p:extLst>
      <p:ext uri="{BB962C8B-B14F-4D97-AF65-F5344CB8AC3E}">
        <p14:creationId xmlns:p14="http://schemas.microsoft.com/office/powerpoint/2010/main" val="406880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Bound to do this by the HPCA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Trusting relationships, promoting communications, increasing compliance AND ensuring better outcomes and increasing satisfaction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Defined CC. </a:t>
            </a:r>
            <a:r>
              <a:rPr lang="en-NZ" dirty="0" smtClean="0"/>
              <a:t>…. an awareness of cultural diversity and the ability to function effectively, and respectfully,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 has the attitudes, skills and knowledge needed to achieve this</a:t>
            </a:r>
            <a:endParaRPr lang="en-US" dirty="0" smtClean="0"/>
          </a:p>
          <a:p>
            <a:endParaRPr lang="en-US" dirty="0" smtClean="0"/>
          </a:p>
          <a:p>
            <a:endParaRPr lang="en-US" dirty="0" smtClean="0"/>
          </a:p>
          <a:p>
            <a:endParaRPr lang="en-US"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8</a:t>
            </a:fld>
            <a:endParaRPr lang="en-NZ"/>
          </a:p>
        </p:txBody>
      </p:sp>
    </p:spTree>
    <p:extLst>
      <p:ext uri="{BB962C8B-B14F-4D97-AF65-F5344CB8AC3E}">
        <p14:creationId xmlns:p14="http://schemas.microsoft.com/office/powerpoint/2010/main" val="66302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do it pieces.</a:t>
            </a:r>
          </a:p>
          <a:p>
            <a:endParaRPr lang="en-US" dirty="0" smtClean="0"/>
          </a:p>
          <a:p>
            <a:r>
              <a:rPr lang="en-US" dirty="0" smtClean="0"/>
              <a:t>The statement(s) were due for RV in 2011.</a:t>
            </a:r>
          </a:p>
          <a:p>
            <a:endParaRPr lang="en-US" dirty="0" smtClean="0"/>
          </a:p>
          <a:p>
            <a:endParaRPr lang="en-NZ" dirty="0"/>
          </a:p>
        </p:txBody>
      </p:sp>
      <p:sp>
        <p:nvSpPr>
          <p:cNvPr id="4" name="Slide Number Placeholder 3"/>
          <p:cNvSpPr>
            <a:spLocks noGrp="1"/>
          </p:cNvSpPr>
          <p:nvPr>
            <p:ph type="sldNum" sz="quarter" idx="10"/>
          </p:nvPr>
        </p:nvSpPr>
        <p:spPr/>
        <p:txBody>
          <a:bodyPr/>
          <a:lstStyle/>
          <a:p>
            <a:fld id="{AA563A57-7B3A-470E-95CB-431CB270F2C2}" type="slidenum">
              <a:rPr lang="en-NZ" smtClean="0"/>
              <a:t>9</a:t>
            </a:fld>
            <a:endParaRPr lang="en-NZ"/>
          </a:p>
        </p:txBody>
      </p:sp>
    </p:spTree>
    <p:extLst>
      <p:ext uri="{BB962C8B-B14F-4D97-AF65-F5344CB8AC3E}">
        <p14:creationId xmlns:p14="http://schemas.microsoft.com/office/powerpoint/2010/main" val="144109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2400"/>
              </a:spcAft>
            </a:pPr>
            <a:r>
              <a:rPr lang="mi-NZ" sz="1200" b="0" dirty="0" smtClean="0"/>
              <a:t>One of MCNZ 5 strategic directions</a:t>
            </a:r>
          </a:p>
          <a:p>
            <a:pPr algn="l">
              <a:spcBef>
                <a:spcPts val="0"/>
              </a:spcBef>
              <a:spcAft>
                <a:spcPts val="2400"/>
              </a:spcAft>
            </a:pPr>
            <a:endParaRPr lang="mi-NZ" sz="1200" b="0" dirty="0" smtClean="0"/>
          </a:p>
          <a:p>
            <a:pPr algn="l">
              <a:spcBef>
                <a:spcPts val="0"/>
              </a:spcBef>
              <a:spcAft>
                <a:spcPts val="2400"/>
              </a:spcAft>
            </a:pPr>
            <a:r>
              <a:rPr lang="mi-NZ" sz="1200" b="0" dirty="0" smtClean="0"/>
              <a:t>Partnership project with Te ORA 2016</a:t>
            </a:r>
          </a:p>
          <a:p>
            <a:pPr algn="l">
              <a:spcBef>
                <a:spcPts val="0"/>
              </a:spcBef>
              <a:spcAft>
                <a:spcPts val="2400"/>
              </a:spcAft>
            </a:pPr>
            <a:endParaRPr lang="mi-NZ" sz="1200" b="0" dirty="0" smtClean="0"/>
          </a:p>
          <a:p>
            <a:pPr algn="l">
              <a:spcBef>
                <a:spcPts val="0"/>
              </a:spcBef>
              <a:spcAft>
                <a:spcPts val="2400"/>
              </a:spcAft>
            </a:pPr>
            <a:r>
              <a:rPr lang="mi-NZ" sz="1200" b="0" dirty="0" smtClean="0"/>
              <a:t>2 major symposiums</a:t>
            </a:r>
          </a:p>
          <a:p>
            <a:endParaRPr lang="en-NZ" b="0" dirty="0"/>
          </a:p>
        </p:txBody>
      </p:sp>
      <p:sp>
        <p:nvSpPr>
          <p:cNvPr id="4" name="Slide Number Placeholder 3"/>
          <p:cNvSpPr>
            <a:spLocks noGrp="1"/>
          </p:cNvSpPr>
          <p:nvPr>
            <p:ph type="sldNum" sz="quarter" idx="10"/>
          </p:nvPr>
        </p:nvSpPr>
        <p:spPr/>
        <p:txBody>
          <a:bodyPr/>
          <a:lstStyle/>
          <a:p>
            <a:fld id="{AA563A57-7B3A-470E-95CB-431CB270F2C2}" type="slidenum">
              <a:rPr lang="en-NZ" smtClean="0"/>
              <a:t>10</a:t>
            </a:fld>
            <a:endParaRPr lang="en-NZ"/>
          </a:p>
        </p:txBody>
      </p:sp>
    </p:spTree>
    <p:extLst>
      <p:ext uri="{BB962C8B-B14F-4D97-AF65-F5344CB8AC3E}">
        <p14:creationId xmlns:p14="http://schemas.microsoft.com/office/powerpoint/2010/main" val="219619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2400"/>
              </a:spcAft>
            </a:pPr>
            <a:r>
              <a:rPr lang="mi-NZ" sz="1200" b="0" dirty="0" smtClean="0"/>
              <a:t>RVs the terms CC and CS</a:t>
            </a:r>
          </a:p>
          <a:p>
            <a:pPr>
              <a:spcBef>
                <a:spcPts val="0"/>
              </a:spcBef>
              <a:spcAft>
                <a:spcPts val="2400"/>
              </a:spcAft>
            </a:pPr>
            <a:endParaRPr lang="mi-NZ" sz="1200" b="0" dirty="0" smtClean="0"/>
          </a:p>
          <a:p>
            <a:pPr>
              <a:spcBef>
                <a:spcPts val="0"/>
              </a:spcBef>
              <a:spcAft>
                <a:spcPts val="2400"/>
              </a:spcAft>
            </a:pPr>
            <a:r>
              <a:rPr lang="mi-NZ" sz="1200" b="0" dirty="0" smtClean="0"/>
              <a:t>Relationship to health equity</a:t>
            </a:r>
          </a:p>
          <a:p>
            <a:pPr>
              <a:spcBef>
                <a:spcPts val="0"/>
              </a:spcBef>
              <a:spcAft>
                <a:spcPts val="2400"/>
              </a:spcAft>
            </a:pPr>
            <a:endParaRPr lang="mi-NZ" sz="1200" b="0" dirty="0" smtClean="0"/>
          </a:p>
          <a:p>
            <a:pPr>
              <a:spcBef>
                <a:spcPts val="0"/>
              </a:spcBef>
              <a:spcAft>
                <a:spcPts val="2400"/>
              </a:spcAft>
            </a:pPr>
            <a:r>
              <a:rPr lang="mi-NZ" sz="1200" b="0" dirty="0" smtClean="0"/>
              <a:t>Cult Comp to Cult Safety</a:t>
            </a:r>
          </a:p>
          <a:p>
            <a:pPr>
              <a:spcBef>
                <a:spcPts val="0"/>
              </a:spcBef>
              <a:spcAft>
                <a:spcPts val="2400"/>
              </a:spcAft>
            </a:pPr>
            <a:endParaRPr lang="mi-NZ" sz="1200" b="0" dirty="0" smtClean="0"/>
          </a:p>
          <a:p>
            <a:pPr>
              <a:spcBef>
                <a:spcPts val="0"/>
              </a:spcBef>
              <a:spcAft>
                <a:spcPts val="2400"/>
              </a:spcAft>
            </a:pPr>
            <a:r>
              <a:rPr lang="mi-NZ" sz="1200" b="0" dirty="0" smtClean="0"/>
              <a:t>Steps to operationalise Cultural Safety</a:t>
            </a:r>
          </a:p>
          <a:p>
            <a:pPr>
              <a:spcBef>
                <a:spcPts val="0"/>
              </a:spcBef>
              <a:spcAft>
                <a:spcPts val="2400"/>
              </a:spcAft>
            </a:pPr>
            <a:endParaRPr lang="mi-NZ" sz="1200" b="0" dirty="0" smtClean="0"/>
          </a:p>
          <a:p>
            <a:r>
              <a:rPr lang="mi-NZ" sz="1200" b="0" dirty="0" smtClean="0"/>
              <a:t>DEFINITION </a:t>
            </a:r>
            <a:r>
              <a:rPr lang="en-NZ" sz="1200" b="0" dirty="0" smtClean="0">
                <a:solidFill>
                  <a:srgbClr val="111111"/>
                </a:solidFill>
                <a:effectLst/>
                <a:latin typeface="JfytqwAdvTTb5929f4c"/>
              </a:rPr>
              <a:t>Critique the power structures and </a:t>
            </a:r>
            <a:r>
              <a:rPr lang="en-NZ" sz="1200" b="0" dirty="0" smtClean="0">
                <a:solidFill>
                  <a:srgbClr val="111111"/>
                </a:solidFill>
                <a:latin typeface="JfytqwAdvTTb5929f4c"/>
              </a:rPr>
              <a:t>c</a:t>
            </a:r>
            <a:r>
              <a:rPr lang="en-NZ" sz="1200" b="0" dirty="0" smtClean="0">
                <a:solidFill>
                  <a:srgbClr val="111111"/>
                </a:solidFill>
                <a:effectLst/>
                <a:latin typeface="JfytqwAdvTTb5929f4c"/>
              </a:rPr>
              <a:t>hallenge own culture &gt;&gt;&gt; becoming </a:t>
            </a:r>
            <a:r>
              <a:rPr lang="en-NZ" sz="1200" b="0" dirty="0" smtClean="0">
                <a:solidFill>
                  <a:srgbClr val="111111"/>
                </a:solidFill>
                <a:effectLst/>
                <a:latin typeface="KfggdyAdvTTb5929f4c+20"/>
              </a:rPr>
              <a:t>‘</a:t>
            </a:r>
            <a:r>
              <a:rPr lang="en-NZ" sz="1200" b="0" dirty="0" smtClean="0">
                <a:solidFill>
                  <a:srgbClr val="111111"/>
                </a:solidFill>
                <a:effectLst/>
                <a:latin typeface="JfytqwAdvTTb5929f4c"/>
              </a:rPr>
              <a:t>competent</a:t>
            </a:r>
            <a:r>
              <a:rPr lang="en-NZ" sz="1200" b="0" dirty="0" smtClean="0">
                <a:solidFill>
                  <a:srgbClr val="111111"/>
                </a:solidFill>
                <a:effectLst/>
                <a:latin typeface="KfggdyAdvTTb5929f4c+20"/>
              </a:rPr>
              <a:t>’ </a:t>
            </a:r>
            <a:r>
              <a:rPr lang="en-NZ" sz="1200" b="0" dirty="0" smtClean="0">
                <a:solidFill>
                  <a:srgbClr val="111111"/>
                </a:solidFill>
                <a:effectLst/>
                <a:latin typeface="JfytqwAdvTTb5929f4c"/>
              </a:rPr>
              <a:t>in the cultures of others</a:t>
            </a:r>
          </a:p>
          <a:p>
            <a:endParaRPr lang="en-NZ" sz="1200" b="0" dirty="0" smtClean="0">
              <a:solidFill>
                <a:srgbClr val="111111"/>
              </a:solidFill>
              <a:effectLst/>
              <a:latin typeface="JfytqwAdvTTb5929f4c"/>
            </a:endParaRPr>
          </a:p>
          <a:p>
            <a:r>
              <a:rPr lang="en-NZ" sz="1200" b="0" dirty="0" smtClean="0">
                <a:solidFill>
                  <a:srgbClr val="111111"/>
                </a:solidFill>
                <a:effectLst/>
                <a:latin typeface="JfytqwAdvTTb5929f4c"/>
              </a:rPr>
              <a:t>Practitioner behaviour clearly linked to achieving health equity</a:t>
            </a:r>
          </a:p>
          <a:p>
            <a:endParaRPr lang="en-NZ" sz="1200" b="0" dirty="0" smtClean="0">
              <a:solidFill>
                <a:srgbClr val="111111"/>
              </a:solidFill>
              <a:latin typeface="JfytqwAdvTTb5929f4c"/>
            </a:endParaRPr>
          </a:p>
          <a:p>
            <a:r>
              <a:rPr lang="en-NZ" sz="1200" b="0" dirty="0" smtClean="0">
                <a:solidFill>
                  <a:srgbClr val="111111"/>
                </a:solidFill>
                <a:latin typeface="JfytqwAdvTTb5929f4c"/>
              </a:rPr>
              <a:t>O</a:t>
            </a:r>
            <a:r>
              <a:rPr lang="en-NZ" sz="1200" b="0" dirty="0" smtClean="0">
                <a:solidFill>
                  <a:srgbClr val="111111"/>
                </a:solidFill>
                <a:effectLst/>
                <a:latin typeface="JfytqwAdvTTb5929f4c"/>
              </a:rPr>
              <a:t>rganisations/authorities held accountable for providing culturally safe care </a:t>
            </a:r>
          </a:p>
          <a:p>
            <a:endParaRPr lang="en-NZ" sz="1200" b="0" dirty="0" smtClean="0">
              <a:solidFill>
                <a:srgbClr val="111111"/>
              </a:solidFill>
              <a:latin typeface="JfytqwAdvTTb5929f4c"/>
            </a:endParaRPr>
          </a:p>
          <a:p>
            <a:r>
              <a:rPr lang="en-NZ" sz="1200" b="0" dirty="0" smtClean="0">
                <a:solidFill>
                  <a:srgbClr val="111111"/>
                </a:solidFill>
                <a:latin typeface="JfytqwAdvTTb5929f4c"/>
              </a:rPr>
              <a:t>CS d</a:t>
            </a:r>
            <a:r>
              <a:rPr lang="en-NZ" sz="1200" b="0" dirty="0" smtClean="0">
                <a:solidFill>
                  <a:srgbClr val="111111"/>
                </a:solidFill>
                <a:effectLst/>
                <a:latin typeface="JfytqwAdvTTb5929f4c"/>
              </a:rPr>
              <a:t>efined by patients and their communities, </a:t>
            </a:r>
          </a:p>
          <a:p>
            <a:endParaRPr lang="en-NZ" sz="1200" b="0" dirty="0" smtClean="0">
              <a:solidFill>
                <a:srgbClr val="111111"/>
              </a:solidFill>
              <a:latin typeface="JfytqwAdvTTb5929f4c"/>
            </a:endParaRPr>
          </a:p>
          <a:p>
            <a:r>
              <a:rPr lang="en-NZ" sz="1200" b="0" dirty="0" smtClean="0">
                <a:solidFill>
                  <a:srgbClr val="111111"/>
                </a:solidFill>
                <a:latin typeface="JfytqwAdvTTb5929f4c"/>
              </a:rPr>
              <a:t>AND m</a:t>
            </a:r>
            <a:r>
              <a:rPr lang="en-NZ" sz="1200" b="0" dirty="0" smtClean="0">
                <a:solidFill>
                  <a:srgbClr val="111111"/>
                </a:solidFill>
                <a:effectLst/>
                <a:latin typeface="JfytqwAdvTTb5929f4c"/>
              </a:rPr>
              <a:t>easured through progress towards achieving health equity</a:t>
            </a:r>
            <a:endParaRPr lang="en-NZ" sz="1200" b="0" dirty="0" smtClean="0"/>
          </a:p>
          <a:p>
            <a:pPr>
              <a:spcBef>
                <a:spcPts val="0"/>
              </a:spcBef>
              <a:spcAft>
                <a:spcPts val="2400"/>
              </a:spcAft>
            </a:pPr>
            <a:endParaRPr lang="mi-NZ" sz="1200" b="0" dirty="0" smtClean="0"/>
          </a:p>
          <a:p>
            <a:endParaRPr lang="en-US" b="0" dirty="0" smtClean="0"/>
          </a:p>
          <a:p>
            <a:endParaRPr lang="en-NZ" b="0" dirty="0"/>
          </a:p>
        </p:txBody>
      </p:sp>
      <p:sp>
        <p:nvSpPr>
          <p:cNvPr id="4" name="Slide Number Placeholder 3"/>
          <p:cNvSpPr>
            <a:spLocks noGrp="1"/>
          </p:cNvSpPr>
          <p:nvPr>
            <p:ph type="sldNum" sz="quarter" idx="10"/>
          </p:nvPr>
        </p:nvSpPr>
        <p:spPr/>
        <p:txBody>
          <a:bodyPr/>
          <a:lstStyle/>
          <a:p>
            <a:fld id="{AA563A57-7B3A-470E-95CB-431CB270F2C2}" type="slidenum">
              <a:rPr lang="en-NZ" smtClean="0"/>
              <a:t>11</a:t>
            </a:fld>
            <a:endParaRPr lang="en-NZ"/>
          </a:p>
        </p:txBody>
      </p:sp>
    </p:spTree>
    <p:extLst>
      <p:ext uri="{BB962C8B-B14F-4D97-AF65-F5344CB8AC3E}">
        <p14:creationId xmlns:p14="http://schemas.microsoft.com/office/powerpoint/2010/main" val="74817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MCNZ’s THEORETICAL BASIS AND OBJECTIVES FOR CULTURAL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r>
              <a:rPr lang="en-NZ" dirty="0" smtClean="0"/>
              <a:t>“competence-based approach alone will not deliver improvements in health equity” </a:t>
            </a:r>
          </a:p>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Power relationships need to change AND patients must have the power to comment on practices, be involved in decision-making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Indigenous status, age or generation, gender, sexual orientation, socioeconomic status, ethnicity, religious or spiritual belief and disability</a:t>
            </a:r>
          </a:p>
          <a:p>
            <a:endParaRPr lang="en-NZ" dirty="0" smtClean="0"/>
          </a:p>
          <a:p>
            <a:r>
              <a:rPr lang="en-NZ" dirty="0" smtClean="0"/>
              <a:t>DEFINED AS a critical consciousness where healthcare professionals and healthcare organisations engage in ongoing self-reflection and self-awareness </a:t>
            </a:r>
          </a:p>
          <a:p>
            <a:endParaRPr lang="en-NZ" dirty="0" smtClean="0"/>
          </a:p>
          <a:p>
            <a:r>
              <a:rPr lang="en-NZ" dirty="0" smtClean="0"/>
              <a:t>and hold themselves accountable for providing culturally safe care, as defined by the patient and their communities</a:t>
            </a:r>
          </a:p>
          <a:p>
            <a:endParaRPr lang="en-NZ" dirty="0" smtClean="0"/>
          </a:p>
          <a:p>
            <a:endParaRPr lang="en-NZ" dirty="0" smtClean="0"/>
          </a:p>
          <a:p>
            <a:r>
              <a:rPr lang="en-NZ" dirty="0" smtClean="0"/>
              <a:t>Understanding how our colonial history, systemic bias and inequities have impacted Māori </a:t>
            </a:r>
          </a:p>
          <a:p>
            <a:endParaRPr lang="en-NZ" dirty="0" smtClean="0"/>
          </a:p>
          <a:p>
            <a:r>
              <a:rPr lang="en-NZ" dirty="0" smtClean="0"/>
              <a:t>Health Equity - Indigenous rights of Māori within New Zealand and supports the principles of the Treaty of Waitangi. </a:t>
            </a:r>
          </a:p>
          <a:p>
            <a:endParaRPr lang="en-US" dirty="0" smtClean="0"/>
          </a:p>
          <a:p>
            <a:endParaRPr lang="en-NZ" b="0" dirty="0"/>
          </a:p>
        </p:txBody>
      </p:sp>
      <p:sp>
        <p:nvSpPr>
          <p:cNvPr id="4" name="Slide Number Placeholder 3"/>
          <p:cNvSpPr>
            <a:spLocks noGrp="1"/>
          </p:cNvSpPr>
          <p:nvPr>
            <p:ph type="sldNum" sz="quarter" idx="10"/>
          </p:nvPr>
        </p:nvSpPr>
        <p:spPr/>
        <p:txBody>
          <a:bodyPr/>
          <a:lstStyle/>
          <a:p>
            <a:fld id="{AA563A57-7B3A-470E-95CB-431CB270F2C2}" type="slidenum">
              <a:rPr lang="en-NZ" smtClean="0"/>
              <a:t>12</a:t>
            </a:fld>
            <a:endParaRPr lang="en-NZ"/>
          </a:p>
        </p:txBody>
      </p:sp>
    </p:spTree>
    <p:extLst>
      <p:ext uri="{BB962C8B-B14F-4D97-AF65-F5344CB8AC3E}">
        <p14:creationId xmlns:p14="http://schemas.microsoft.com/office/powerpoint/2010/main" val="110938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MCNZ’s THEORETICAL BASIS AND OBJECTIVES FOR CULTURAL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r>
              <a:rPr lang="en-NZ" dirty="0" smtClean="0"/>
              <a:t>“competence-based approach alone will not deliver improvements in health equity” </a:t>
            </a:r>
          </a:p>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Power relationships need to change AND patients must have the power to comment on practices, be involved in decision-making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Indigenous status, age or generation, gender, sexual orientation, socioeconomic status, ethnicity, religious or spiritual belief and disability</a:t>
            </a:r>
          </a:p>
          <a:p>
            <a:endParaRPr lang="en-NZ" dirty="0" smtClean="0"/>
          </a:p>
          <a:p>
            <a:r>
              <a:rPr lang="en-NZ" dirty="0" smtClean="0"/>
              <a:t>DEFINED AS a critical consciousness where healthcare professionals and healthcare organisations engage in ongoing self-reflection and self-awareness </a:t>
            </a:r>
          </a:p>
          <a:p>
            <a:endParaRPr lang="en-NZ" dirty="0" smtClean="0"/>
          </a:p>
          <a:p>
            <a:r>
              <a:rPr lang="en-NZ" dirty="0" smtClean="0"/>
              <a:t>and hold themselves accountable for providing culturally safe care, as defined by the patient and their communities</a:t>
            </a:r>
          </a:p>
          <a:p>
            <a:endParaRPr lang="en-NZ" dirty="0" smtClean="0"/>
          </a:p>
          <a:p>
            <a:endParaRPr lang="en-NZ" dirty="0" smtClean="0"/>
          </a:p>
          <a:p>
            <a:r>
              <a:rPr lang="en-NZ" dirty="0" smtClean="0"/>
              <a:t>Understanding how our colonial history, systemic bias and inequities have impacted Māori </a:t>
            </a:r>
          </a:p>
          <a:p>
            <a:endParaRPr lang="en-NZ" dirty="0" smtClean="0"/>
          </a:p>
          <a:p>
            <a:r>
              <a:rPr lang="en-NZ" dirty="0" smtClean="0"/>
              <a:t>Health Equity - Indigenous rights of Māori within New Zealand and supports the principles of the Treaty of Waitangi. </a:t>
            </a:r>
          </a:p>
          <a:p>
            <a:endParaRPr lang="en-US" dirty="0" smtClean="0"/>
          </a:p>
          <a:p>
            <a:endParaRPr lang="en-NZ" b="0" dirty="0"/>
          </a:p>
        </p:txBody>
      </p:sp>
      <p:sp>
        <p:nvSpPr>
          <p:cNvPr id="4" name="Slide Number Placeholder 3"/>
          <p:cNvSpPr>
            <a:spLocks noGrp="1"/>
          </p:cNvSpPr>
          <p:nvPr>
            <p:ph type="sldNum" sz="quarter" idx="10"/>
          </p:nvPr>
        </p:nvSpPr>
        <p:spPr/>
        <p:txBody>
          <a:bodyPr/>
          <a:lstStyle/>
          <a:p>
            <a:fld id="{AA563A57-7B3A-470E-95CB-431CB270F2C2}" type="slidenum">
              <a:rPr lang="en-NZ" smtClean="0"/>
              <a:t>13</a:t>
            </a:fld>
            <a:endParaRPr lang="en-NZ"/>
          </a:p>
        </p:txBody>
      </p:sp>
    </p:spTree>
    <p:extLst>
      <p:ext uri="{BB962C8B-B14F-4D97-AF65-F5344CB8AC3E}">
        <p14:creationId xmlns:p14="http://schemas.microsoft.com/office/powerpoint/2010/main" val="315617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48AF-9C11-CD4D-BC28-8382BE2F9E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0E56374-D5E3-3A43-8E6E-1BD7C707E9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14F0F83-F9BD-9948-91A9-063CD942FBB2}"/>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5" name="Footer Placeholder 4">
            <a:extLst>
              <a:ext uri="{FF2B5EF4-FFF2-40B4-BE49-F238E27FC236}">
                <a16:creationId xmlns:a16="http://schemas.microsoft.com/office/drawing/2014/main" id="{C30F7C97-E3F4-0E4A-BF60-C58C98156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57C39-C255-6E44-8445-C7C2D9429606}"/>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110209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F5BC-576B-124C-B0B2-B390295D0D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3D1440-DD06-884F-9F92-EAF44ABD18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C6630F-60D1-4F4A-B64A-5481F46B74F4}"/>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5" name="Footer Placeholder 4">
            <a:extLst>
              <a:ext uri="{FF2B5EF4-FFF2-40B4-BE49-F238E27FC236}">
                <a16:creationId xmlns:a16="http://schemas.microsoft.com/office/drawing/2014/main" id="{EEBAA5F1-6552-274B-91C8-B659EC130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43335-2C4F-9644-BFF8-3E03997333DF}"/>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33223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A5EB83-DF5B-044F-AA8F-26692E311F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4F0033-86C5-2E4C-803C-6CCE4A3F4C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4354-330D-0E4E-AABA-316E30A67680}"/>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5" name="Footer Placeholder 4">
            <a:extLst>
              <a:ext uri="{FF2B5EF4-FFF2-40B4-BE49-F238E27FC236}">
                <a16:creationId xmlns:a16="http://schemas.microsoft.com/office/drawing/2014/main" id="{C657EAD6-5790-4D44-8F71-36E9DEC7C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15DE0-958F-FA49-B69C-AD05F723869A}"/>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217227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9369-5698-4C8F-924D-A376D3B93D74}"/>
              </a:ext>
            </a:extLst>
          </p:cNvPr>
          <p:cNvSpPr>
            <a:spLocks noGrp="1"/>
          </p:cNvSpPr>
          <p:nvPr>
            <p:ph type="ctrTitle"/>
          </p:nvPr>
        </p:nvSpPr>
        <p:spPr>
          <a:xfrm>
            <a:off x="748145" y="1881187"/>
            <a:ext cx="10434205" cy="1081088"/>
          </a:xfrm>
          <a:prstGeom prst="rect">
            <a:avLst/>
          </a:prstGeom>
          <a:noFill/>
        </p:spPr>
        <p:txBody>
          <a:bodyPr anchor="b"/>
          <a:lstStyle>
            <a:lvl1pPr algn="ctr">
              <a:defRPr sz="6000" b="0" i="0" u="none">
                <a:solidFill>
                  <a:srgbClr val="445660"/>
                </a:solidFill>
                <a:effectLst/>
                <a:latin typeface="Avenir 65" pitchFamily="50" charset="0"/>
              </a:defRPr>
            </a:lvl1pPr>
          </a:lstStyle>
          <a:p>
            <a:r>
              <a:rPr lang="en-US" dirty="0"/>
              <a:t>Click to edit Master title style</a:t>
            </a:r>
            <a:endParaRPr lang="en-NZ" dirty="0"/>
          </a:p>
        </p:txBody>
      </p:sp>
      <p:sp>
        <p:nvSpPr>
          <p:cNvPr id="19" name="Subtitle 2">
            <a:extLst>
              <a:ext uri="{FF2B5EF4-FFF2-40B4-BE49-F238E27FC236}">
                <a16:creationId xmlns:a16="http://schemas.microsoft.com/office/drawing/2014/main" id="{66796A45-25D2-4DAF-991C-452D0C1DF80D}"/>
              </a:ext>
            </a:extLst>
          </p:cNvPr>
          <p:cNvSpPr>
            <a:spLocks noGrp="1"/>
          </p:cNvSpPr>
          <p:nvPr>
            <p:ph type="subTitle" idx="1"/>
          </p:nvPr>
        </p:nvSpPr>
        <p:spPr>
          <a:xfrm>
            <a:off x="1524000" y="3283637"/>
            <a:ext cx="9144000" cy="478738"/>
          </a:xfrm>
          <a:prstGeom prst="rect">
            <a:avLst/>
          </a:prstGeom>
        </p:spPr>
        <p:txBody>
          <a:bodyPr/>
          <a:lstStyle>
            <a:lvl1pPr marL="0" indent="0" algn="ctr">
              <a:buNone/>
              <a:defRPr sz="2400">
                <a:solidFill>
                  <a:schemeClr val="tx2"/>
                </a:solidFill>
                <a:latin typeface="Avenir 65"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7" name="Graphic 6">
            <a:extLst>
              <a:ext uri="{FF2B5EF4-FFF2-40B4-BE49-F238E27FC236}">
                <a16:creationId xmlns:a16="http://schemas.microsoft.com/office/drawing/2014/main" id="{02494249-866D-4537-A2AD-6B45DF2B4C1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19261" y="274541"/>
            <a:ext cx="449082" cy="474434"/>
          </a:xfrm>
          <a:prstGeom prst="rect">
            <a:avLst/>
          </a:prstGeom>
        </p:spPr>
      </p:pic>
      <p:sp>
        <p:nvSpPr>
          <p:cNvPr id="6" name="Date Placeholder 6">
            <a:extLst>
              <a:ext uri="{FF2B5EF4-FFF2-40B4-BE49-F238E27FC236}">
                <a16:creationId xmlns:a16="http://schemas.microsoft.com/office/drawing/2014/main" id="{C59CB186-3DD0-4BB7-A171-62FA7969C9BD}"/>
              </a:ext>
            </a:extLst>
          </p:cNvPr>
          <p:cNvSpPr>
            <a:spLocks noGrp="1"/>
          </p:cNvSpPr>
          <p:nvPr>
            <p:ph type="dt" sz="half" idx="10"/>
          </p:nvPr>
        </p:nvSpPr>
        <p:spPr>
          <a:xfrm>
            <a:off x="313242" y="6356981"/>
            <a:ext cx="2743200" cy="365125"/>
          </a:xfrm>
          <a:prstGeom prst="rect">
            <a:avLst/>
          </a:prstGeom>
        </p:spPr>
        <p:txBody>
          <a:bodyPr/>
          <a:lstStyle>
            <a:lvl1pPr>
              <a:defRPr sz="800">
                <a:solidFill>
                  <a:srgbClr val="445660"/>
                </a:solidFill>
                <a:latin typeface="Avenir 65" pitchFamily="50" charset="0"/>
              </a:defRPr>
            </a:lvl1pPr>
          </a:lstStyle>
          <a:p>
            <a:r>
              <a:rPr lang="en-NZ" dirty="0"/>
              <a:t>Allen + Clarke</a:t>
            </a:r>
          </a:p>
        </p:txBody>
      </p:sp>
    </p:spTree>
    <p:extLst>
      <p:ext uri="{BB962C8B-B14F-4D97-AF65-F5344CB8AC3E}">
        <p14:creationId xmlns:p14="http://schemas.microsoft.com/office/powerpoint/2010/main" val="120223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0A7-0AB1-9341-93FE-62C0AF575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9D36FC-2F83-8349-9A80-201F8CAC5E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17980F-A977-C54E-A8D5-58CC805F46DD}"/>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5" name="Footer Placeholder 4">
            <a:extLst>
              <a:ext uri="{FF2B5EF4-FFF2-40B4-BE49-F238E27FC236}">
                <a16:creationId xmlns:a16="http://schemas.microsoft.com/office/drawing/2014/main" id="{5C09788B-091C-AC48-80ED-9C327FE38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2FDDC-0B53-154C-BF3D-A3D1972E8B8D}"/>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381249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3B3D-1C9E-5544-9A9D-CE5644EFE9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C5EF4EF-4511-E447-99EB-AEE3A92282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6B23BB-4C8F-A04A-99B8-246C63445967}"/>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5" name="Footer Placeholder 4">
            <a:extLst>
              <a:ext uri="{FF2B5EF4-FFF2-40B4-BE49-F238E27FC236}">
                <a16:creationId xmlns:a16="http://schemas.microsoft.com/office/drawing/2014/main" id="{CA34C9BD-1B1B-6D40-ABA5-1902F3CE7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2DCE0-E917-C349-84DD-E7F9FA6F19D7}"/>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67987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83FF-8AD8-D749-ACF2-DFBC98A215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6B1AC3-E4AA-E040-A8B8-D56D309CB6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559736-30F4-0A43-AA9F-676A6D9483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8BE4C7-A1EC-9E40-8530-5BD5E601DA03}"/>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6" name="Footer Placeholder 5">
            <a:extLst>
              <a:ext uri="{FF2B5EF4-FFF2-40B4-BE49-F238E27FC236}">
                <a16:creationId xmlns:a16="http://schemas.microsoft.com/office/drawing/2014/main" id="{A072AEC6-1793-F845-86C6-256F3E9E0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645BB-84C8-5846-8794-689CDB2C7F75}"/>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207491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9FD-3251-704F-81E2-2B829670584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8F402A-D031-B040-869F-36433B999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61FDD0-4719-294F-A836-777F8B444A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D4DF9CE-0069-3D4F-9B5C-B80A86AE6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5B3F7B-0B8E-CE49-8DC2-480E41CCEC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A5EDE9-0456-E343-87DF-7B211E67CEA4}"/>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8" name="Footer Placeholder 7">
            <a:extLst>
              <a:ext uri="{FF2B5EF4-FFF2-40B4-BE49-F238E27FC236}">
                <a16:creationId xmlns:a16="http://schemas.microsoft.com/office/drawing/2014/main" id="{4153B938-EC30-0543-BF43-44FA2E0AB7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920A77-5F89-DA4C-A6E6-10888105BF2F}"/>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122079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4AE7-48E6-9E4A-8186-EC91FC0C401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98593B-3CFB-C148-AB49-061FCDCF91A9}"/>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4" name="Footer Placeholder 3">
            <a:extLst>
              <a:ext uri="{FF2B5EF4-FFF2-40B4-BE49-F238E27FC236}">
                <a16:creationId xmlns:a16="http://schemas.microsoft.com/office/drawing/2014/main" id="{19C54F5C-AB31-A14F-83B2-5628EF0E70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E3434-D941-6F44-9EE9-4E668D407E80}"/>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253752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140C3-E9DC-AD49-B1FD-E0075C2DCF69}"/>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3" name="Footer Placeholder 2">
            <a:extLst>
              <a:ext uri="{FF2B5EF4-FFF2-40B4-BE49-F238E27FC236}">
                <a16:creationId xmlns:a16="http://schemas.microsoft.com/office/drawing/2014/main" id="{71EE433A-57D3-C74B-8396-BF59C9747C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5D159A-52A1-CE4E-BDE4-8014F51514BC}"/>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107392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721D-4632-6C4D-AE2E-FDB2ABE03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C8DFAA3-D313-C24B-9B8C-5F09B5BDB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315BAE-6EE9-8641-B978-7065965D9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6F1FD7-207D-2345-A6F4-DC56F25FC224}"/>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6" name="Footer Placeholder 5">
            <a:extLst>
              <a:ext uri="{FF2B5EF4-FFF2-40B4-BE49-F238E27FC236}">
                <a16:creationId xmlns:a16="http://schemas.microsoft.com/office/drawing/2014/main" id="{0017AC3C-1E94-CD45-B37A-69EF339FC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B6719-9F98-244A-A8A7-1371FC9A6AF1}"/>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294121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8C48-4A0D-DF4D-BFBA-5AA60087A5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AA318F4-F198-444C-AD23-A3931DC38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4050E4-5A6C-D645-AE3E-9ADE2B07B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7772C-6755-7944-BB04-221D4A81ED2F}"/>
              </a:ext>
            </a:extLst>
          </p:cNvPr>
          <p:cNvSpPr>
            <a:spLocks noGrp="1"/>
          </p:cNvSpPr>
          <p:nvPr>
            <p:ph type="dt" sz="half" idx="10"/>
          </p:nvPr>
        </p:nvSpPr>
        <p:spPr/>
        <p:txBody>
          <a:bodyPr/>
          <a:lstStyle/>
          <a:p>
            <a:fld id="{2E3616CA-4D95-1443-B72B-745A9FD5DDCC}" type="datetimeFigureOut">
              <a:rPr lang="en-US" smtClean="0"/>
              <a:t>2/14/2023</a:t>
            </a:fld>
            <a:endParaRPr lang="en-US"/>
          </a:p>
        </p:txBody>
      </p:sp>
      <p:sp>
        <p:nvSpPr>
          <p:cNvPr id="6" name="Footer Placeholder 5">
            <a:extLst>
              <a:ext uri="{FF2B5EF4-FFF2-40B4-BE49-F238E27FC236}">
                <a16:creationId xmlns:a16="http://schemas.microsoft.com/office/drawing/2014/main" id="{31EE67E9-FA1D-0A46-8A6C-575CE4EF7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6C99F-3B54-9549-BEC8-3A2566EFC599}"/>
              </a:ext>
            </a:extLst>
          </p:cNvPr>
          <p:cNvSpPr>
            <a:spLocks noGrp="1"/>
          </p:cNvSpPr>
          <p:nvPr>
            <p:ph type="sldNum" sz="quarter" idx="12"/>
          </p:nvPr>
        </p:nvSpPr>
        <p:spPr/>
        <p:txBody>
          <a:bodyPr/>
          <a:lstStyle/>
          <a:p>
            <a:fld id="{5D1D61F5-C81A-C149-A44C-BA4C6DE2AE2B}" type="slidenum">
              <a:rPr lang="en-US" smtClean="0"/>
              <a:t>‹#›</a:t>
            </a:fld>
            <a:endParaRPr lang="en-US"/>
          </a:p>
        </p:txBody>
      </p:sp>
    </p:spTree>
    <p:extLst>
      <p:ext uri="{BB962C8B-B14F-4D97-AF65-F5344CB8AC3E}">
        <p14:creationId xmlns:p14="http://schemas.microsoft.com/office/powerpoint/2010/main" val="154872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C22DC-3DF5-1A41-909B-7756E791F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18A54D-0181-154B-9B01-DE0E8F32F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3918AF-675E-CC47-807D-7716C4198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616CA-4D95-1443-B72B-745A9FD5DDCC}" type="datetimeFigureOut">
              <a:rPr lang="en-US" smtClean="0"/>
              <a:t>2/14/2023</a:t>
            </a:fld>
            <a:endParaRPr lang="en-US"/>
          </a:p>
        </p:txBody>
      </p:sp>
      <p:sp>
        <p:nvSpPr>
          <p:cNvPr id="5" name="Footer Placeholder 4">
            <a:extLst>
              <a:ext uri="{FF2B5EF4-FFF2-40B4-BE49-F238E27FC236}">
                <a16:creationId xmlns:a16="http://schemas.microsoft.com/office/drawing/2014/main" id="{17BC8DC2-34FF-1C4C-9C78-EE4210437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F4FA67-063F-4A4A-A5D2-DEFEAEB2A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D61F5-C81A-C149-A44C-BA4C6DE2AE2B}" type="slidenum">
              <a:rPr lang="en-US" smtClean="0"/>
              <a:t>‹#›</a:t>
            </a:fld>
            <a:endParaRPr lang="en-US"/>
          </a:p>
        </p:txBody>
      </p:sp>
    </p:spTree>
    <p:extLst>
      <p:ext uri="{BB962C8B-B14F-4D97-AF65-F5344CB8AC3E}">
        <p14:creationId xmlns:p14="http://schemas.microsoft.com/office/powerpoint/2010/main" val="98862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2781EB41-50A8-BE41-918D-6792D6BD527A}"/>
              </a:ext>
            </a:extLst>
          </p:cNvPr>
          <p:cNvPicPr>
            <a:picLocks noChangeAspect="1"/>
          </p:cNvPicPr>
          <p:nvPr/>
        </p:nvPicPr>
        <p:blipFill>
          <a:blip r:embed="rId2"/>
          <a:stretch>
            <a:fillRect/>
          </a:stretch>
        </p:blipFill>
        <p:spPr>
          <a:xfrm>
            <a:off x="8279899" y="5621170"/>
            <a:ext cx="3337817" cy="595479"/>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E7D0FDAA-E951-3D48-B5EF-65C4CB5D0F09}"/>
              </a:ext>
            </a:extLst>
          </p:cNvPr>
          <p:cNvPicPr>
            <a:picLocks noChangeAspect="1"/>
          </p:cNvPicPr>
          <p:nvPr/>
        </p:nvPicPr>
        <p:blipFill>
          <a:blip r:embed="rId3"/>
          <a:stretch>
            <a:fillRect/>
          </a:stretch>
        </p:blipFill>
        <p:spPr>
          <a:xfrm>
            <a:off x="706121" y="5530849"/>
            <a:ext cx="2057400" cy="685800"/>
          </a:xfrm>
          <a:prstGeom prst="rect">
            <a:avLst/>
          </a:prstGeom>
        </p:spPr>
      </p:pic>
      <p:sp>
        <p:nvSpPr>
          <p:cNvPr id="4" name="Title 1">
            <a:extLst>
              <a:ext uri="{FF2B5EF4-FFF2-40B4-BE49-F238E27FC236}">
                <a16:creationId xmlns:a16="http://schemas.microsoft.com/office/drawing/2014/main" id="{51B58180-F483-4AF2-9800-0F328C45B5EE}"/>
              </a:ext>
            </a:extLst>
          </p:cNvPr>
          <p:cNvSpPr>
            <a:spLocks noGrp="1"/>
          </p:cNvSpPr>
          <p:nvPr>
            <p:ph type="ctrTitle"/>
          </p:nvPr>
        </p:nvSpPr>
        <p:spPr>
          <a:xfrm>
            <a:off x="2598635" y="2528994"/>
            <a:ext cx="7423265" cy="1081088"/>
          </a:xfrm>
        </p:spPr>
        <p:txBody>
          <a:bodyPr>
            <a:normAutofit fontScale="90000"/>
          </a:bodyPr>
          <a:lstStyle/>
          <a:p>
            <a:r>
              <a:rPr lang="mi-NZ" sz="4800" b="1" dirty="0">
                <a:latin typeface="Arial" panose="020B0604020202020204" pitchFamily="34" charset="0"/>
                <a:cs typeface="Arial" panose="020B0604020202020204" pitchFamily="34" charset="0"/>
              </a:rPr>
              <a:t>Cultural safety education and training framework</a:t>
            </a:r>
            <a:endParaRPr lang="en-NZ" sz="4800" b="1"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9C9B1A8-5290-81D5-231E-1B7FA9B5CBE8}"/>
              </a:ext>
            </a:extLst>
          </p:cNvPr>
          <p:cNvSpPr>
            <a:spLocks noGrp="1"/>
          </p:cNvSpPr>
          <p:nvPr>
            <p:ph type="subTitle" idx="1"/>
          </p:nvPr>
        </p:nvSpPr>
        <p:spPr>
          <a:xfrm>
            <a:off x="3115681" y="3856828"/>
            <a:ext cx="6553200" cy="478738"/>
          </a:xfrm>
        </p:spPr>
        <p:txBody>
          <a:bodyPr/>
          <a:lstStyle/>
          <a:p>
            <a:r>
              <a:rPr lang="en-NZ" dirty="0">
                <a:latin typeface="Arial" panose="020B0604020202020204" pitchFamily="34" charset="0"/>
                <a:cs typeface="Arial" panose="020B0604020202020204" pitchFamily="34" charset="0"/>
              </a:rPr>
              <a:t>Launch 8 Feb 2023</a:t>
            </a:r>
          </a:p>
          <a:p>
            <a:endParaRPr lang="en-NZ" dirty="0"/>
          </a:p>
        </p:txBody>
      </p:sp>
    </p:spTree>
    <p:extLst>
      <p:ext uri="{BB962C8B-B14F-4D97-AF65-F5344CB8AC3E}">
        <p14:creationId xmlns:p14="http://schemas.microsoft.com/office/powerpoint/2010/main" val="69662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Competence Standards (2016)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00" y="370644"/>
            <a:ext cx="2175642" cy="765504"/>
          </a:xfrm>
          <a:prstGeom prst="rect">
            <a:avLst/>
          </a:prstGeom>
        </p:spPr>
      </p:pic>
      <p:sp>
        <p:nvSpPr>
          <p:cNvPr id="8" name="Content Placeholder 2"/>
          <p:cNvSpPr txBox="1">
            <a:spLocks/>
          </p:cNvSpPr>
          <p:nvPr/>
        </p:nvSpPr>
        <p:spPr>
          <a:xfrm>
            <a:off x="1196560" y="2465517"/>
            <a:ext cx="5625345" cy="19500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297"/>
            <a:r>
              <a:rPr lang="en-NZ" sz="2000" dirty="0" smtClean="0">
                <a:latin typeface="Arial" panose="020B0604020202020204" pitchFamily="34" charset="0"/>
                <a:cs typeface="Arial" panose="020B0604020202020204" pitchFamily="34" charset="0"/>
              </a:rPr>
              <a:t> Partnership with Te ORA</a:t>
            </a:r>
          </a:p>
          <a:p>
            <a:pPr marL="114297"/>
            <a:endParaRPr lang="en-NZ" sz="2000" dirty="0" smtClean="0">
              <a:latin typeface="Arial" panose="020B0604020202020204" pitchFamily="34" charset="0"/>
              <a:cs typeface="Arial" panose="020B0604020202020204" pitchFamily="34" charset="0"/>
            </a:endParaRPr>
          </a:p>
          <a:p>
            <a:pPr marL="114297"/>
            <a:r>
              <a:rPr lang="en-NZ" sz="2000" dirty="0" smtClean="0">
                <a:latin typeface="Arial" panose="020B0604020202020204" pitchFamily="34" charset="0"/>
                <a:cs typeface="Arial" panose="020B0604020202020204" pitchFamily="34" charset="0"/>
              </a:rPr>
              <a:t>Two major national symposiums</a:t>
            </a:r>
            <a:endParaRPr lang="en-NZ" sz="2000" dirty="0">
              <a:latin typeface="Arial" panose="020B0604020202020204" pitchFamily="34" charset="0"/>
              <a:cs typeface="Arial" panose="020B0604020202020204" pitchFamily="34" charset="0"/>
            </a:endParaRPr>
          </a:p>
        </p:txBody>
      </p:sp>
      <p:pic>
        <p:nvPicPr>
          <p:cNvPr id="10" name="Picture 9" descr="Logo, company name&#10;&#10;Description automatically generated">
            <a:extLst>
              <a:ext uri="{FF2B5EF4-FFF2-40B4-BE49-F238E27FC236}">
                <a16:creationId xmlns:a16="http://schemas.microsoft.com/office/drawing/2014/main" id="{2FE046E8-C66D-DE8A-21C3-61C26BAFC59C}"/>
              </a:ext>
            </a:extLst>
          </p:cNvPr>
          <p:cNvPicPr/>
          <p:nvPr/>
        </p:nvPicPr>
        <p:blipFill>
          <a:blip r:embed="rId4">
            <a:extLst>
              <a:ext uri="{28A0092B-C50C-407E-A947-70E740481C1C}">
                <a14:useLocalDpi xmlns:a14="http://schemas.microsoft.com/office/drawing/2010/main" val="0"/>
              </a:ext>
            </a:extLst>
          </a:blip>
          <a:stretch>
            <a:fillRect/>
          </a:stretch>
        </p:blipFill>
        <p:spPr>
          <a:xfrm>
            <a:off x="10131082" y="389048"/>
            <a:ext cx="1828914" cy="728696"/>
          </a:xfrm>
          <a:prstGeom prst="rect">
            <a:avLst/>
          </a:prstGeom>
        </p:spPr>
      </p:pic>
      <p:pic>
        <p:nvPicPr>
          <p:cNvPr id="11" name="Picture 10">
            <a:extLst>
              <a:ext uri="{FF2B5EF4-FFF2-40B4-BE49-F238E27FC236}">
                <a16:creationId xmlns:a16="http://schemas.microsoft.com/office/drawing/2014/main" id="{4ECDB035-2297-1D69-40EC-EB43AE0474B5}"/>
              </a:ext>
            </a:extLst>
          </p:cNvPr>
          <p:cNvPicPr>
            <a:picLocks noChangeAspect="1"/>
          </p:cNvPicPr>
          <p:nvPr/>
        </p:nvPicPr>
        <p:blipFill>
          <a:blip r:embed="rId5"/>
          <a:stretch>
            <a:fillRect/>
          </a:stretch>
        </p:blipFill>
        <p:spPr>
          <a:xfrm rot="502656">
            <a:off x="7400635" y="1462263"/>
            <a:ext cx="3442975" cy="5077917"/>
          </a:xfrm>
          <a:prstGeom prst="rect">
            <a:avLst/>
          </a:prstGeom>
          <a:ln>
            <a:solidFill>
              <a:schemeClr val="accent1"/>
            </a:solidFill>
          </a:ln>
        </p:spPr>
      </p:pic>
    </p:spTree>
    <p:extLst>
      <p:ext uri="{BB962C8B-B14F-4D97-AF65-F5344CB8AC3E}">
        <p14:creationId xmlns:p14="http://schemas.microsoft.com/office/powerpoint/2010/main" val="348363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(2019)</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370644"/>
            <a:ext cx="2175642" cy="765504"/>
          </a:xfrm>
          <a:prstGeom prst="rect">
            <a:avLst/>
          </a:prstGeom>
        </p:spPr>
      </p:pic>
      <p:pic>
        <p:nvPicPr>
          <p:cNvPr id="10" name="Picture 9" descr="Logo, company name&#10;&#10;Description automatically generated">
            <a:extLst>
              <a:ext uri="{FF2B5EF4-FFF2-40B4-BE49-F238E27FC236}">
                <a16:creationId xmlns:a16="http://schemas.microsoft.com/office/drawing/2014/main" id="{2FE046E8-C66D-DE8A-21C3-61C26BAFC59C}"/>
              </a:ext>
            </a:extLst>
          </p:cNvPr>
          <p:cNvPicPr/>
          <p:nvPr/>
        </p:nvPicPr>
        <p:blipFill>
          <a:blip r:embed="rId4">
            <a:extLst>
              <a:ext uri="{28A0092B-C50C-407E-A947-70E740481C1C}">
                <a14:useLocalDpi xmlns:a14="http://schemas.microsoft.com/office/drawing/2010/main" val="0"/>
              </a:ext>
            </a:extLst>
          </a:blip>
          <a:stretch>
            <a:fillRect/>
          </a:stretch>
        </p:blipFill>
        <p:spPr>
          <a:xfrm>
            <a:off x="10131082" y="389048"/>
            <a:ext cx="1828914" cy="728696"/>
          </a:xfrm>
          <a:prstGeom prst="rect">
            <a:avLst/>
          </a:prstGeom>
        </p:spPr>
      </p:pic>
      <p:grpSp>
        <p:nvGrpSpPr>
          <p:cNvPr id="2" name="Group 1"/>
          <p:cNvGrpSpPr/>
          <p:nvPr/>
        </p:nvGrpSpPr>
        <p:grpSpPr>
          <a:xfrm>
            <a:off x="1121127" y="1721370"/>
            <a:ext cx="9949746" cy="4522163"/>
            <a:chOff x="1121127" y="2063084"/>
            <a:chExt cx="9949746" cy="4522163"/>
          </a:xfrm>
        </p:grpSpPr>
        <p:pic>
          <p:nvPicPr>
            <p:cNvPr id="7" name="Content Placeholder 6">
              <a:extLst>
                <a:ext uri="{FF2B5EF4-FFF2-40B4-BE49-F238E27FC236}">
                  <a16:creationId xmlns:a16="http://schemas.microsoft.com/office/drawing/2014/main" id="{F6A37E8A-34C0-E076-E9DF-BF26777591B6}"/>
                </a:ext>
              </a:extLst>
            </p:cNvPr>
            <p:cNvPicPr>
              <a:picLocks noChangeAspect="1"/>
            </p:cNvPicPr>
            <p:nvPr/>
          </p:nvPicPr>
          <p:blipFill>
            <a:blip r:embed="rId5"/>
            <a:stretch>
              <a:fillRect/>
            </a:stretch>
          </p:blipFill>
          <p:spPr>
            <a:xfrm>
              <a:off x="1121127" y="2063084"/>
              <a:ext cx="9949746" cy="4043657"/>
            </a:xfrm>
            <a:prstGeom prst="rect">
              <a:avLst/>
            </a:prstGeom>
            <a:ln>
              <a:solidFill>
                <a:schemeClr val="tx1"/>
              </a:solidFill>
            </a:ln>
          </p:spPr>
        </p:pic>
        <p:sp>
          <p:nvSpPr>
            <p:cNvPr id="12" name="TextBox 11">
              <a:extLst>
                <a:ext uri="{FF2B5EF4-FFF2-40B4-BE49-F238E27FC236}">
                  <a16:creationId xmlns:a16="http://schemas.microsoft.com/office/drawing/2014/main" id="{28EC51EB-21C1-33BE-7969-947041063C78}"/>
                </a:ext>
              </a:extLst>
            </p:cNvPr>
            <p:cNvSpPr txBox="1"/>
            <p:nvPr/>
          </p:nvSpPr>
          <p:spPr>
            <a:xfrm>
              <a:off x="2562726" y="6185137"/>
              <a:ext cx="7278519" cy="400110"/>
            </a:xfrm>
            <a:prstGeom prst="rect">
              <a:avLst/>
            </a:prstGeom>
            <a:noFill/>
          </p:spPr>
          <p:txBody>
            <a:bodyPr wrap="square" rtlCol="0">
              <a:spAutoFit/>
            </a:bodyPr>
            <a:lstStyle/>
            <a:p>
              <a:pPr algn="ctr"/>
              <a:r>
                <a:rPr lang="en-NZ" sz="2000" dirty="0">
                  <a:solidFill>
                    <a:srgbClr val="111111"/>
                  </a:solidFill>
                  <a:effectLst/>
                  <a:latin typeface="Arial" panose="020B0604020202020204" pitchFamily="34" charset="0"/>
                  <a:cs typeface="Arial" panose="020B0604020202020204" pitchFamily="34" charset="0"/>
                </a:rPr>
                <a:t>International Journal for Equity in Health (2019)18:174 </a:t>
              </a:r>
              <a:endParaRPr lang="en-NZ"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3968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(2019)</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370644"/>
            <a:ext cx="2175642" cy="765504"/>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72C6B85C-B453-38EA-FD26-66EF938BC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007" y="1460168"/>
            <a:ext cx="8467986" cy="5000789"/>
          </a:xfrm>
          <a:prstGeom prst="rect">
            <a:avLst/>
          </a:prstGeom>
          <a:ln>
            <a:solidFill>
              <a:schemeClr val="tx1"/>
            </a:solidFill>
          </a:ln>
        </p:spPr>
      </p:pic>
    </p:spTree>
    <p:extLst>
      <p:ext uri="{BB962C8B-B14F-4D97-AF65-F5344CB8AC3E}">
        <p14:creationId xmlns:p14="http://schemas.microsoft.com/office/powerpoint/2010/main" val="148784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(2019)</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370644"/>
            <a:ext cx="2175642" cy="765504"/>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302D2BDC-E1C1-FC37-812D-4866BE1DC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536" y="1287132"/>
            <a:ext cx="8467986" cy="4990018"/>
          </a:xfrm>
          <a:prstGeom prst="rect">
            <a:avLst/>
          </a:prstGeom>
          <a:ln>
            <a:solidFill>
              <a:schemeClr val="tx1"/>
            </a:solidFill>
          </a:ln>
        </p:spPr>
      </p:pic>
      <p:sp>
        <p:nvSpPr>
          <p:cNvPr id="11" name="TextBox 10">
            <a:extLst>
              <a:ext uri="{FF2B5EF4-FFF2-40B4-BE49-F238E27FC236}">
                <a16:creationId xmlns:a16="http://schemas.microsoft.com/office/drawing/2014/main" id="{8948D79A-3770-A67F-2B72-BE98543BDEB8}"/>
              </a:ext>
            </a:extLst>
          </p:cNvPr>
          <p:cNvSpPr txBox="1"/>
          <p:nvPr/>
        </p:nvSpPr>
        <p:spPr>
          <a:xfrm>
            <a:off x="737329" y="6325620"/>
            <a:ext cx="10820400"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A ‘how to’  pathway for using cultural safety to effect Māori health equity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490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E0040-93A8-8EE9-F00B-DAE639127F24}"/>
              </a:ext>
            </a:extLst>
          </p:cNvPr>
          <p:cNvPicPr>
            <a:picLocks noChangeAspect="1"/>
          </p:cNvPicPr>
          <p:nvPr/>
        </p:nvPicPr>
        <p:blipFill>
          <a:blip r:embed="rId3"/>
          <a:stretch>
            <a:fillRect/>
          </a:stretch>
        </p:blipFill>
        <p:spPr>
          <a:xfrm>
            <a:off x="7911925" y="911250"/>
            <a:ext cx="3648155" cy="5379157"/>
          </a:xfrm>
          <a:prstGeom prst="rect">
            <a:avLst/>
          </a:prstGeom>
        </p:spPr>
      </p:pic>
      <p:pic>
        <p:nvPicPr>
          <p:cNvPr id="6" name="Picture 5"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128185" y="1385407"/>
            <a:ext cx="1761194" cy="6502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85" y="2849381"/>
            <a:ext cx="838400" cy="740405"/>
          </a:xfrm>
          <a:prstGeom prst="rect">
            <a:avLst/>
          </a:prstGeom>
        </p:spPr>
      </p:pic>
      <p:sp>
        <p:nvSpPr>
          <p:cNvPr id="8" name="TextBox 7">
            <a:extLst>
              <a:ext uri="{FF2B5EF4-FFF2-40B4-BE49-F238E27FC236}">
                <a16:creationId xmlns:a16="http://schemas.microsoft.com/office/drawing/2014/main" id="{43327098-6BA2-F160-E7A2-A778687D5851}"/>
              </a:ext>
            </a:extLst>
          </p:cNvPr>
          <p:cNvSpPr txBox="1"/>
          <p:nvPr/>
        </p:nvSpPr>
        <p:spPr>
          <a:xfrm>
            <a:off x="2948171" y="1690063"/>
            <a:ext cx="5121424" cy="3477875"/>
          </a:xfrm>
          <a:prstGeom prst="rect">
            <a:avLst/>
          </a:prstGeom>
          <a:noFill/>
        </p:spPr>
        <p:txBody>
          <a:bodyPr wrap="square">
            <a:spAutoFit/>
          </a:bodyPr>
          <a:lstStyle/>
          <a:p>
            <a:r>
              <a:rPr lang="en-NZ" sz="2000" dirty="0">
                <a:latin typeface="Arial" panose="020B0604020202020204" pitchFamily="34" charset="0"/>
                <a:cs typeface="Arial" panose="020B0604020202020204" pitchFamily="34" charset="0"/>
              </a:rPr>
              <a:t>Robust d</a:t>
            </a:r>
            <a:r>
              <a:rPr lang="en-NZ" sz="2000" dirty="0">
                <a:effectLst/>
                <a:latin typeface="Arial" panose="020B0604020202020204" pitchFamily="34" charset="0"/>
                <a:cs typeface="Arial" panose="020B0604020202020204" pitchFamily="34" charset="0"/>
              </a:rPr>
              <a:t>ata</a:t>
            </a:r>
          </a:p>
          <a:p>
            <a:endParaRPr lang="en-NZ" sz="2000" dirty="0">
              <a:latin typeface="Arial" panose="020B0604020202020204" pitchFamily="34" charset="0"/>
              <a:cs typeface="Arial" panose="020B0604020202020204" pitchFamily="34" charset="0"/>
            </a:endParaRPr>
          </a:p>
          <a:p>
            <a:r>
              <a:rPr lang="en-NZ" sz="2000" dirty="0">
                <a:effectLst/>
                <a:latin typeface="Arial" panose="020B0604020202020204" pitchFamily="34" charset="0"/>
                <a:cs typeface="Arial" panose="020B0604020202020204" pitchFamily="34" charset="0"/>
              </a:rPr>
              <a:t>Racism and </a:t>
            </a:r>
            <a:r>
              <a:rPr lang="en-NZ" sz="2000" dirty="0" err="1" smtClean="0">
                <a:latin typeface="Arial" panose="020B0604020202020204" pitchFamily="34" charset="0"/>
                <a:cs typeface="Arial" panose="020B0604020202020204" pitchFamily="34" charset="0"/>
              </a:rPr>
              <a:t>P</a:t>
            </a:r>
            <a:r>
              <a:rPr lang="en-NZ" sz="2000" dirty="0" err="1">
                <a:latin typeface="Arial" panose="020B0604020202020204" pitchFamily="34" charset="0"/>
                <a:cs typeface="Arial" panose="020B0604020202020204" pitchFamily="34" charset="0"/>
              </a:rPr>
              <a:t>ā</a:t>
            </a:r>
            <a:r>
              <a:rPr lang="en-NZ" sz="2000" dirty="0" err="1" smtClean="0">
                <a:latin typeface="Arial" panose="020B0604020202020204" pitchFamily="34" charset="0"/>
                <a:cs typeface="Arial" panose="020B0604020202020204" pitchFamily="34" charset="0"/>
              </a:rPr>
              <a:t>kehā</a:t>
            </a:r>
            <a:r>
              <a:rPr lang="en-NZ" sz="2000" dirty="0" smtClean="0">
                <a:latin typeface="Arial" panose="020B0604020202020204" pitchFamily="34" charset="0"/>
                <a:cs typeface="Arial" panose="020B0604020202020204" pitchFamily="34" charset="0"/>
              </a:rPr>
              <a:t> </a:t>
            </a:r>
            <a:r>
              <a:rPr lang="en-NZ" sz="2000" dirty="0" smtClean="0">
                <a:latin typeface="Arial" panose="020B0604020202020204" pitchFamily="34" charset="0"/>
                <a:cs typeface="Arial" panose="020B0604020202020204" pitchFamily="34" charset="0"/>
              </a:rPr>
              <a:t>privilege </a:t>
            </a:r>
            <a:endParaRPr lang="en-NZ" sz="2000" dirty="0">
              <a:latin typeface="Arial" panose="020B0604020202020204" pitchFamily="34" charset="0"/>
              <a:cs typeface="Arial" panose="020B0604020202020204" pitchFamily="34" charset="0"/>
            </a:endParaRPr>
          </a:p>
          <a:p>
            <a:endParaRPr lang="en-NZ" sz="2000" dirty="0">
              <a:effectLst/>
              <a:latin typeface="Arial" panose="020B0604020202020204" pitchFamily="34" charset="0"/>
              <a:cs typeface="Arial" panose="020B0604020202020204" pitchFamily="34" charset="0"/>
            </a:endParaRPr>
          </a:p>
          <a:p>
            <a:r>
              <a:rPr lang="en-NZ" sz="2000" dirty="0">
                <a:effectLst/>
                <a:latin typeface="Arial" panose="020B0604020202020204" pitchFamily="34" charset="0"/>
                <a:cs typeface="Arial" panose="020B0604020202020204" pitchFamily="34" charset="0"/>
              </a:rPr>
              <a:t>Partnerships with </a:t>
            </a:r>
            <a:r>
              <a:rPr lang="en-NZ" sz="2000" dirty="0" smtClean="0">
                <a:effectLst/>
                <a:latin typeface="Arial" panose="020B0604020202020204" pitchFamily="34" charset="0"/>
                <a:cs typeface="Arial" panose="020B0604020202020204" pitchFamily="34" charset="0"/>
              </a:rPr>
              <a:t>M</a:t>
            </a:r>
            <a:r>
              <a:rPr lang="en-NZ" sz="2000" dirty="0" smtClean="0">
                <a:latin typeface="Arial" panose="020B0604020202020204" pitchFamily="34" charset="0"/>
                <a:cs typeface="Arial" panose="020B0604020202020204" pitchFamily="34" charset="0"/>
              </a:rPr>
              <a:t>āo</a:t>
            </a:r>
            <a:r>
              <a:rPr lang="en-NZ" sz="2000" dirty="0" smtClean="0">
                <a:effectLst/>
                <a:latin typeface="Arial" panose="020B0604020202020204" pitchFamily="34" charset="0"/>
                <a:cs typeface="Arial" panose="020B0604020202020204" pitchFamily="34" charset="0"/>
              </a:rPr>
              <a:t>ri </a:t>
            </a:r>
            <a:endParaRPr lang="en-NZ" sz="2000" dirty="0">
              <a:latin typeface="Arial" panose="020B0604020202020204" pitchFamily="34" charset="0"/>
              <a:cs typeface="Arial" panose="020B0604020202020204" pitchFamily="34" charset="0"/>
            </a:endParaRPr>
          </a:p>
          <a:p>
            <a:endParaRPr lang="en-NZ" sz="2000" dirty="0">
              <a:effectLst/>
              <a:latin typeface="Arial" panose="020B0604020202020204" pitchFamily="34" charset="0"/>
              <a:cs typeface="Arial" panose="020B0604020202020204" pitchFamily="34" charset="0"/>
            </a:endParaRPr>
          </a:p>
          <a:p>
            <a:r>
              <a:rPr lang="en-NZ" sz="2000" dirty="0">
                <a:effectLst/>
                <a:latin typeface="Arial" panose="020B0604020202020204" pitchFamily="34" charset="0"/>
                <a:cs typeface="Arial" panose="020B0604020202020204" pitchFamily="34" charset="0"/>
              </a:rPr>
              <a:t>Workforce recruitment</a:t>
            </a:r>
          </a:p>
          <a:p>
            <a:endParaRPr lang="en-NZ" sz="2000" dirty="0">
              <a:latin typeface="Arial" panose="020B0604020202020204" pitchFamily="34" charset="0"/>
              <a:cs typeface="Arial" panose="020B0604020202020204" pitchFamily="34" charset="0"/>
            </a:endParaRPr>
          </a:p>
          <a:p>
            <a:r>
              <a:rPr lang="en-NZ" sz="2000" dirty="0">
                <a:latin typeface="Arial" panose="020B0604020202020204" pitchFamily="34" charset="0"/>
                <a:cs typeface="Arial" panose="020B0604020202020204" pitchFamily="34" charset="0"/>
              </a:rPr>
              <a:t>S</a:t>
            </a:r>
            <a:r>
              <a:rPr lang="en-NZ" sz="2000" dirty="0">
                <a:effectLst/>
                <a:latin typeface="Arial" panose="020B0604020202020204" pitchFamily="34" charset="0"/>
                <a:cs typeface="Arial" panose="020B0604020202020204" pitchFamily="34" charset="0"/>
              </a:rPr>
              <a:t>elf-reflection - culturally-safe practice </a:t>
            </a:r>
          </a:p>
          <a:p>
            <a:pPr marL="285750" indent="-285750">
              <a:buFont typeface="Arial" panose="020B0604020202020204" pitchFamily="34" charset="0"/>
              <a:buChar char="•"/>
            </a:pPr>
            <a:endParaRPr lang="en-NZ" sz="2000" dirty="0">
              <a:latin typeface="Arial" panose="020B0604020202020204" pitchFamily="34" charset="0"/>
              <a:cs typeface="Arial" panose="020B0604020202020204" pitchFamily="34" charset="0"/>
            </a:endParaRPr>
          </a:p>
          <a:p>
            <a:r>
              <a:rPr lang="en-NZ" sz="2000" u="sng" dirty="0">
                <a:latin typeface="Arial" panose="020B0604020202020204" pitchFamily="34" charset="0"/>
                <a:cs typeface="Arial" panose="020B0604020202020204" pitchFamily="34" charset="0"/>
              </a:rPr>
              <a:t>C</a:t>
            </a:r>
            <a:r>
              <a:rPr lang="en-NZ" sz="2000" u="sng" dirty="0">
                <a:effectLst/>
                <a:latin typeface="Arial" panose="020B0604020202020204" pitchFamily="34" charset="0"/>
                <a:cs typeface="Arial" panose="020B0604020202020204" pitchFamily="34" charset="0"/>
              </a:rPr>
              <a:t>ultural </a:t>
            </a:r>
            <a:r>
              <a:rPr lang="en-NZ" sz="2000" u="sng" dirty="0" smtClean="0">
                <a:effectLst/>
                <a:latin typeface="Arial" panose="020B0604020202020204" pitchFamily="34" charset="0"/>
                <a:cs typeface="Arial" panose="020B0604020202020204" pitchFamily="34" charset="0"/>
              </a:rPr>
              <a:t>loading</a:t>
            </a:r>
            <a:r>
              <a:rPr lang="en-NZ" sz="2000" dirty="0" smtClean="0">
                <a:latin typeface="Arial" panose="020B0604020202020204" pitchFamily="34" charset="0"/>
                <a:cs typeface="Arial" panose="020B0604020202020204" pitchFamily="34" charset="0"/>
              </a:rPr>
              <a:t> on </a:t>
            </a:r>
            <a:r>
              <a:rPr lang="en-NZ" sz="2000" dirty="0" smtClean="0">
                <a:latin typeface="Arial" panose="020B0604020202020204" pitchFamily="34" charset="0"/>
                <a:cs typeface="Arial" panose="020B0604020202020204" pitchFamily="34" charset="0"/>
              </a:rPr>
              <a:t>Māori </a:t>
            </a:r>
            <a:r>
              <a:rPr lang="en-NZ" sz="2000" dirty="0">
                <a:effectLst/>
                <a:latin typeface="Arial" panose="020B0604020202020204" pitchFamily="34" charset="0"/>
                <a:cs typeface="Arial" panose="020B0604020202020204" pitchFamily="34" charset="0"/>
              </a:rPr>
              <a:t>doctors</a:t>
            </a:r>
            <a:endParaRPr lang="en-NZ"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85" y="458380"/>
            <a:ext cx="2175642" cy="7655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185" y="2197130"/>
            <a:ext cx="2709678" cy="490729"/>
          </a:xfrm>
          <a:prstGeom prst="rect">
            <a:avLst/>
          </a:prstGeom>
        </p:spPr>
      </p:pic>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(2020)</a:t>
            </a:r>
          </a:p>
        </p:txBody>
      </p:sp>
    </p:spTree>
    <p:extLst>
      <p:ext uri="{BB962C8B-B14F-4D97-AF65-F5344CB8AC3E}">
        <p14:creationId xmlns:p14="http://schemas.microsoft.com/office/powerpoint/2010/main" val="121982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a16="http://schemas.microsoft.com/office/drawing/2014/main" id="{859B5CE9-9571-FEE1-FA4C-532525F78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803" y="958921"/>
            <a:ext cx="3646800" cy="5367956"/>
          </a:xfrm>
          <a:prstGeom prst="rect">
            <a:avLst/>
          </a:prstGeom>
        </p:spPr>
      </p:pic>
      <p:pic>
        <p:nvPicPr>
          <p:cNvPr id="6" name="Picture 5"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128185" y="1385407"/>
            <a:ext cx="1761194" cy="6502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85" y="2849381"/>
            <a:ext cx="838400" cy="740405"/>
          </a:xfrm>
          <a:prstGeom prst="rect">
            <a:avLst/>
          </a:prstGeom>
        </p:spPr>
      </p:pic>
      <p:sp>
        <p:nvSpPr>
          <p:cNvPr id="8" name="TextBox 7">
            <a:extLst>
              <a:ext uri="{FF2B5EF4-FFF2-40B4-BE49-F238E27FC236}">
                <a16:creationId xmlns:a16="http://schemas.microsoft.com/office/drawing/2014/main" id="{43327098-6BA2-F160-E7A2-A778687D5851}"/>
              </a:ext>
            </a:extLst>
          </p:cNvPr>
          <p:cNvSpPr txBox="1"/>
          <p:nvPr/>
        </p:nvSpPr>
        <p:spPr>
          <a:xfrm>
            <a:off x="2948171" y="1579837"/>
            <a:ext cx="5121424" cy="4708981"/>
          </a:xfrm>
          <a:prstGeom prst="rect">
            <a:avLst/>
          </a:prstGeom>
          <a:noFill/>
        </p:spPr>
        <p:txBody>
          <a:bodyPr wrap="square">
            <a:spAutoFit/>
          </a:bodyPr>
          <a:lstStyle/>
          <a:p>
            <a:pPr lvl="0">
              <a:lnSpc>
                <a:spcPct val="150000"/>
              </a:lnSpc>
            </a:pPr>
            <a:r>
              <a:rPr lang="en-NZ" sz="2000" dirty="0">
                <a:latin typeface="Arial" panose="020B0604020202020204" pitchFamily="34" charset="0"/>
                <a:cs typeface="Arial" panose="020B0604020202020204" pitchFamily="34" charset="0"/>
              </a:rPr>
              <a:t>Māori in College governance?	</a:t>
            </a:r>
          </a:p>
          <a:p>
            <a:pPr lvl="0">
              <a:lnSpc>
                <a:spcPct val="150000"/>
              </a:lnSpc>
            </a:pPr>
            <a:r>
              <a:rPr lang="en-NZ" sz="2000" dirty="0">
                <a:latin typeface="Arial" panose="020B0604020202020204" pitchFamily="34" charset="0"/>
                <a:cs typeface="Arial" panose="020B0604020202020204" pitchFamily="34" charset="0"/>
              </a:rPr>
              <a:t>Māori employees?			</a:t>
            </a:r>
          </a:p>
          <a:p>
            <a:pPr lvl="0">
              <a:lnSpc>
                <a:spcPct val="150000"/>
              </a:lnSpc>
            </a:pPr>
            <a:r>
              <a:rPr lang="en-NZ" sz="2000" dirty="0">
                <a:latin typeface="Arial" panose="020B0604020202020204" pitchFamily="34" charset="0"/>
                <a:cs typeface="Arial" panose="020B0604020202020204" pitchFamily="34" charset="0"/>
              </a:rPr>
              <a:t>Budget for Māori projects? </a:t>
            </a:r>
          </a:p>
          <a:p>
            <a:pPr lvl="0">
              <a:lnSpc>
                <a:spcPct val="150000"/>
              </a:lnSpc>
            </a:pPr>
            <a:endParaRPr lang="en-NZ" sz="2000" dirty="0">
              <a:latin typeface="Arial" panose="020B0604020202020204" pitchFamily="34" charset="0"/>
              <a:cs typeface="Arial" panose="020B0604020202020204" pitchFamily="34" charset="0"/>
            </a:endParaRPr>
          </a:p>
          <a:p>
            <a:pPr lvl="0">
              <a:lnSpc>
                <a:spcPct val="150000"/>
              </a:lnSpc>
            </a:pPr>
            <a:r>
              <a:rPr lang="en-NZ" sz="2000" dirty="0">
                <a:latin typeface="Arial" panose="020B0604020202020204" pitchFamily="34" charset="0"/>
                <a:cs typeface="Arial" panose="020B0604020202020204" pitchFamily="34" charset="0"/>
              </a:rPr>
              <a:t>Training programmes?		</a:t>
            </a:r>
          </a:p>
          <a:p>
            <a:pPr>
              <a:lnSpc>
                <a:spcPct val="150000"/>
              </a:lnSpc>
            </a:pPr>
            <a:r>
              <a:rPr lang="en-NZ" sz="2000" dirty="0">
                <a:latin typeface="Arial" panose="020B0604020202020204" pitchFamily="34" charset="0"/>
                <a:cs typeface="Arial" panose="020B0604020202020204" pitchFamily="34" charset="0"/>
              </a:rPr>
              <a:t>Cultural safety policy?		</a:t>
            </a:r>
          </a:p>
          <a:p>
            <a:pPr lvl="0">
              <a:lnSpc>
                <a:spcPct val="150000"/>
              </a:lnSpc>
            </a:pPr>
            <a:r>
              <a:rPr lang="en-NZ" sz="2000" dirty="0">
                <a:latin typeface="Arial" panose="020B0604020202020204" pitchFamily="34" charset="0"/>
                <a:cs typeface="Arial" panose="020B0604020202020204" pitchFamily="34" charset="0"/>
              </a:rPr>
              <a:t>Numbers of Māori trainees?	</a:t>
            </a:r>
          </a:p>
          <a:p>
            <a:pPr>
              <a:lnSpc>
                <a:spcPct val="150000"/>
              </a:lnSpc>
            </a:pPr>
            <a:r>
              <a:rPr lang="en-NZ" sz="2000" dirty="0">
                <a:latin typeface="Arial" panose="020B0604020202020204" pitchFamily="34" charset="0"/>
                <a:cs typeface="Arial" panose="020B0604020202020204" pitchFamily="34" charset="0"/>
              </a:rPr>
              <a:t>Experience of cultural safety?	</a:t>
            </a:r>
          </a:p>
          <a:p>
            <a:pPr lvl="0">
              <a:lnSpc>
                <a:spcPct val="150000"/>
              </a:lnSpc>
            </a:pPr>
            <a:endParaRPr lang="en-NZ" sz="2000" dirty="0">
              <a:latin typeface="Arial" panose="020B0604020202020204" pitchFamily="34" charset="0"/>
              <a:cs typeface="Arial" panose="020B0604020202020204" pitchFamily="34" charset="0"/>
            </a:endParaRPr>
          </a:p>
          <a:p>
            <a:pPr lvl="0">
              <a:lnSpc>
                <a:spcPct val="150000"/>
              </a:lnSpc>
            </a:pPr>
            <a:r>
              <a:rPr lang="en-NZ" sz="2000" u="sng" dirty="0">
                <a:latin typeface="Arial" panose="020B0604020202020204" pitchFamily="34" charset="0"/>
                <a:cs typeface="Arial" panose="020B0604020202020204" pitchFamily="34" charset="0"/>
              </a:rPr>
              <a:t>Cultural </a:t>
            </a:r>
            <a:r>
              <a:rPr lang="en-NZ" sz="2000" u="sng" dirty="0" smtClean="0">
                <a:latin typeface="Arial" panose="020B0604020202020204" pitchFamily="34" charset="0"/>
                <a:cs typeface="Arial" panose="020B0604020202020204" pitchFamily="34" charset="0"/>
              </a:rPr>
              <a:t>loading</a:t>
            </a:r>
            <a:endParaRPr lang="en-NZ"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85" y="458380"/>
            <a:ext cx="2175642" cy="7655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185" y="2197130"/>
            <a:ext cx="2709678" cy="490729"/>
          </a:xfrm>
          <a:prstGeom prst="rect">
            <a:avLst/>
          </a:prstGeom>
        </p:spPr>
      </p:pic>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(2021)</a:t>
            </a:r>
          </a:p>
        </p:txBody>
      </p:sp>
    </p:spTree>
    <p:extLst>
      <p:ext uri="{BB962C8B-B14F-4D97-AF65-F5344CB8AC3E}">
        <p14:creationId xmlns:p14="http://schemas.microsoft.com/office/powerpoint/2010/main" val="4077679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3">
            <a:extLst>
              <a:ext uri="{28A0092B-C50C-407E-A947-70E740481C1C}">
                <a14:useLocalDpi xmlns:a14="http://schemas.microsoft.com/office/drawing/2010/main" val="0"/>
              </a:ext>
            </a:extLst>
          </a:blip>
          <a:stretch>
            <a:fillRect/>
          </a:stretch>
        </p:blipFill>
        <p:spPr>
          <a:xfrm>
            <a:off x="128185" y="1385407"/>
            <a:ext cx="1761194" cy="6502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85" y="2849381"/>
            <a:ext cx="838400" cy="740405"/>
          </a:xfrm>
          <a:prstGeom prst="rect">
            <a:avLst/>
          </a:prstGeom>
        </p:spPr>
      </p:pic>
      <p:sp>
        <p:nvSpPr>
          <p:cNvPr id="8" name="TextBox 7">
            <a:extLst>
              <a:ext uri="{FF2B5EF4-FFF2-40B4-BE49-F238E27FC236}">
                <a16:creationId xmlns:a16="http://schemas.microsoft.com/office/drawing/2014/main" id="{43327098-6BA2-F160-E7A2-A778687D5851}"/>
              </a:ext>
            </a:extLst>
          </p:cNvPr>
          <p:cNvSpPr txBox="1"/>
          <p:nvPr/>
        </p:nvSpPr>
        <p:spPr>
          <a:xfrm>
            <a:off x="2948171" y="1579837"/>
            <a:ext cx="4740008" cy="378565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Mostly cultural competence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Hauora Maori and Cultural Competence integrated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Mixture of teaching methods</a:t>
            </a:r>
          </a:p>
          <a:p>
            <a:r>
              <a:rPr lang="en-US" sz="2000" dirty="0">
                <a:latin typeface="Arial" panose="020B0604020202020204" pitchFamily="34" charset="0"/>
                <a:cs typeface="Arial" panose="020B0604020202020204" pitchFamily="34" charset="0"/>
              </a:rPr>
              <a:t>No standard assessment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Cultural Competence, Cultural Safety and equity not understood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Position statement crucial</a:t>
            </a:r>
            <a:endParaRPr lang="en-US"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85" y="458380"/>
            <a:ext cx="2175642" cy="7655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185" y="2197130"/>
            <a:ext cx="2709678" cy="490729"/>
          </a:xfrm>
          <a:prstGeom prst="rect">
            <a:avLst/>
          </a:prstGeom>
        </p:spPr>
      </p:pic>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(2023)</a:t>
            </a:r>
          </a:p>
        </p:txBody>
      </p:sp>
      <p:pic>
        <p:nvPicPr>
          <p:cNvPr id="13" name="Picture 12" descr="A picture containing logo&#10;&#10;Description automatically generated">
            <a:extLst>
              <a:ext uri="{FF2B5EF4-FFF2-40B4-BE49-F238E27FC236}">
                <a16:creationId xmlns:a16="http://schemas.microsoft.com/office/drawing/2014/main" id="{26E64BBD-2AE0-19B7-E533-D20BD5909B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4952" y="1203266"/>
            <a:ext cx="3421421" cy="4985715"/>
          </a:xfrm>
          <a:prstGeom prst="rect">
            <a:avLst/>
          </a:prstGeom>
          <a:ln>
            <a:solidFill>
              <a:schemeClr val="tx1"/>
            </a:solidFill>
          </a:ln>
        </p:spPr>
      </p:pic>
    </p:spTree>
    <p:extLst>
      <p:ext uri="{BB962C8B-B14F-4D97-AF65-F5344CB8AC3E}">
        <p14:creationId xmlns:p14="http://schemas.microsoft.com/office/powerpoint/2010/main" val="6038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D5045B08-BBCF-05D5-BE47-09EF6F2AB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718" y="1374264"/>
            <a:ext cx="7059398" cy="5784525"/>
          </a:xfrm>
          <a:prstGeom prst="rect">
            <a:avLst/>
          </a:prstGeom>
          <a:ln>
            <a:solidFill>
              <a:schemeClr val="tx1"/>
            </a:solidFill>
          </a:ln>
        </p:spPr>
      </p:pic>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Hot off the Press (Nov, 2022)</a:t>
            </a:r>
          </a:p>
        </p:txBody>
      </p:sp>
    </p:spTree>
    <p:extLst>
      <p:ext uri="{BB962C8B-B14F-4D97-AF65-F5344CB8AC3E}">
        <p14:creationId xmlns:p14="http://schemas.microsoft.com/office/powerpoint/2010/main" val="3365420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Hot off the Press (Nov, 2022)</a:t>
            </a:r>
          </a:p>
        </p:txBody>
      </p:sp>
      <p:sp>
        <p:nvSpPr>
          <p:cNvPr id="5" name="TextBox 4">
            <a:extLst>
              <a:ext uri="{FF2B5EF4-FFF2-40B4-BE49-F238E27FC236}">
                <a16:creationId xmlns:a16="http://schemas.microsoft.com/office/drawing/2014/main" id="{7DA4F061-684A-12D1-D87C-2D10B3D9A906}"/>
              </a:ext>
            </a:extLst>
          </p:cNvPr>
          <p:cNvSpPr txBox="1"/>
          <p:nvPr/>
        </p:nvSpPr>
        <p:spPr>
          <a:xfrm>
            <a:off x="1039274" y="1313242"/>
            <a:ext cx="10113453" cy="3231654"/>
          </a:xfrm>
          <a:prstGeom prst="rect">
            <a:avLst/>
          </a:prstGeom>
          <a:noFill/>
          <a:ln>
            <a:solidFill>
              <a:schemeClr val="tx1"/>
            </a:solidFill>
          </a:ln>
        </p:spPr>
        <p:txBody>
          <a:bodyPr wrap="square">
            <a:spAutoFit/>
          </a:bodyPr>
          <a:lstStyle/>
          <a:p>
            <a:pPr algn="ctr"/>
            <a:endParaRPr lang="en-NZ" sz="1400" b="1" dirty="0">
              <a:effectLst/>
              <a:latin typeface="DroidSerif"/>
            </a:endParaRPr>
          </a:p>
          <a:p>
            <a:pPr algn="ctr"/>
            <a:endParaRPr lang="en-NZ" sz="1400" b="1" dirty="0">
              <a:effectLst/>
              <a:latin typeface="DroidSerif"/>
            </a:endParaRPr>
          </a:p>
          <a:p>
            <a:pPr algn="ctr"/>
            <a:r>
              <a:rPr lang="en-NZ" sz="2400" b="1" dirty="0">
                <a:effectLst/>
                <a:latin typeface="Arial" panose="020B0604020202020204" pitchFamily="34" charset="0"/>
                <a:cs typeface="Arial" panose="020B0604020202020204" pitchFamily="34" charset="0"/>
              </a:rPr>
              <a:t>Effective and respectful </a:t>
            </a:r>
          </a:p>
          <a:p>
            <a:pPr algn="ctr"/>
            <a:r>
              <a:rPr lang="en-NZ" sz="2400" b="1" dirty="0">
                <a:effectLst/>
                <a:latin typeface="Arial" panose="020B0604020202020204" pitchFamily="34" charset="0"/>
                <a:cs typeface="Arial" panose="020B0604020202020204" pitchFamily="34" charset="0"/>
              </a:rPr>
              <a:t>interaction with Māori: </a:t>
            </a:r>
          </a:p>
          <a:p>
            <a:pPr algn="ctr"/>
            <a:r>
              <a:rPr lang="en-NZ" sz="2400" b="1" dirty="0">
                <a:effectLst/>
                <a:latin typeface="Arial" panose="020B0604020202020204" pitchFamily="34" charset="0"/>
                <a:cs typeface="Arial" panose="020B0604020202020204" pitchFamily="34" charset="0"/>
              </a:rPr>
              <a:t>How the regulators of health </a:t>
            </a:r>
          </a:p>
          <a:p>
            <a:pPr algn="ctr"/>
            <a:r>
              <a:rPr lang="en-NZ" sz="2400" b="1" dirty="0">
                <a:effectLst/>
                <a:latin typeface="Arial" panose="020B0604020202020204" pitchFamily="34" charset="0"/>
                <a:cs typeface="Arial" panose="020B0604020202020204" pitchFamily="34" charset="0"/>
              </a:rPr>
              <a:t>professionals are responding </a:t>
            </a:r>
          </a:p>
          <a:p>
            <a:pPr algn="ctr"/>
            <a:r>
              <a:rPr lang="en-NZ" sz="2400" b="1" dirty="0">
                <a:effectLst/>
                <a:latin typeface="Arial" panose="020B0604020202020204" pitchFamily="34" charset="0"/>
                <a:cs typeface="Arial" panose="020B0604020202020204" pitchFamily="34" charset="0"/>
              </a:rPr>
              <a:t>to the HPCA Amendment </a:t>
            </a:r>
            <a:r>
              <a:rPr lang="en-NZ" sz="2400" b="1" i="1" dirty="0">
                <a:effectLst/>
                <a:latin typeface="Arial" panose="020B0604020202020204" pitchFamily="34" charset="0"/>
                <a:cs typeface="Arial" panose="020B0604020202020204" pitchFamily="34" charset="0"/>
              </a:rPr>
              <a:t>Act 2019 </a:t>
            </a:r>
            <a:endParaRPr lang="en-NZ" sz="2400" dirty="0">
              <a:latin typeface="Arial" panose="020B0604020202020204" pitchFamily="34" charset="0"/>
              <a:cs typeface="Arial" panose="020B0604020202020204" pitchFamily="34" charset="0"/>
            </a:endParaRPr>
          </a:p>
          <a:p>
            <a:pPr algn="ctr"/>
            <a:endParaRPr lang="en-NZ" sz="1600" dirty="0">
              <a:latin typeface="Arial" panose="020B0604020202020204" pitchFamily="34" charset="0"/>
              <a:cs typeface="Arial" panose="020B0604020202020204" pitchFamily="34" charset="0"/>
            </a:endParaRPr>
          </a:p>
          <a:p>
            <a:pPr algn="ctr"/>
            <a:r>
              <a:rPr lang="en-NZ" sz="1600" dirty="0">
                <a:effectLst/>
                <a:latin typeface="Arial" panose="020B0604020202020204" pitchFamily="34" charset="0"/>
                <a:cs typeface="Arial" panose="020B0604020202020204" pitchFamily="34" charset="0"/>
              </a:rPr>
              <a:t>Susan Shaw, Keith Tudor NZMJ 136(1569</a:t>
            </a:r>
            <a:r>
              <a:rPr lang="en-NZ" sz="1600" dirty="0">
                <a:latin typeface="Arial" panose="020B0604020202020204" pitchFamily="34" charset="0"/>
                <a:cs typeface="Arial" panose="020B0604020202020204" pitchFamily="34" charset="0"/>
              </a:rPr>
              <a:t>)</a:t>
            </a:r>
            <a:endParaRPr lang="en-NZ" sz="1600" dirty="0">
              <a:effectLst/>
              <a:latin typeface="Arial" panose="020B0604020202020204" pitchFamily="34" charset="0"/>
              <a:cs typeface="Arial" panose="020B0604020202020204" pitchFamily="34" charset="0"/>
            </a:endParaRPr>
          </a:p>
          <a:p>
            <a:pPr algn="ctr"/>
            <a:endParaRPr lang="en-NZ" sz="2000" dirty="0">
              <a:effectLst/>
              <a:latin typeface="SourceSansPro"/>
            </a:endParaRPr>
          </a:p>
        </p:txBody>
      </p:sp>
      <p:sp>
        <p:nvSpPr>
          <p:cNvPr id="7" name="TextBox 6">
            <a:extLst>
              <a:ext uri="{FF2B5EF4-FFF2-40B4-BE49-F238E27FC236}">
                <a16:creationId xmlns:a16="http://schemas.microsoft.com/office/drawing/2014/main" id="{67828508-560F-B193-A8B4-23530E46EB0C}"/>
              </a:ext>
            </a:extLst>
          </p:cNvPr>
          <p:cNvSpPr txBox="1"/>
          <p:nvPr/>
        </p:nvSpPr>
        <p:spPr>
          <a:xfrm>
            <a:off x="2631296" y="4957425"/>
            <a:ext cx="6929409" cy="923330"/>
          </a:xfrm>
          <a:prstGeom prst="rect">
            <a:avLst/>
          </a:prstGeom>
          <a:noFill/>
          <a:ln>
            <a:solidFill>
              <a:schemeClr val="accent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Medical-Physio-OT-Midwifery-Paramedics-Nursing-RadTech-Dental-Osteopathy-Pharmacy-Optomerty-Chiropractic-Dietitan-MedSciences-Psychology-Podiatry-Psychotherapy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245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3">
            <a:extLst>
              <a:ext uri="{28A0092B-C50C-407E-A947-70E740481C1C}">
                <a14:useLocalDpi xmlns:a14="http://schemas.microsoft.com/office/drawing/2010/main" val="0"/>
              </a:ext>
            </a:extLst>
          </a:blip>
          <a:stretch>
            <a:fillRect/>
          </a:stretch>
        </p:blipFill>
        <p:spPr>
          <a:xfrm>
            <a:off x="128185" y="1385407"/>
            <a:ext cx="1761194" cy="6502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85" y="2849381"/>
            <a:ext cx="838400" cy="740405"/>
          </a:xfrm>
          <a:prstGeom prst="rect">
            <a:avLst/>
          </a:prstGeom>
        </p:spPr>
      </p:pic>
      <p:sp>
        <p:nvSpPr>
          <p:cNvPr id="8" name="TextBox 7">
            <a:extLst>
              <a:ext uri="{FF2B5EF4-FFF2-40B4-BE49-F238E27FC236}">
                <a16:creationId xmlns:a16="http://schemas.microsoft.com/office/drawing/2014/main" id="{43327098-6BA2-F160-E7A2-A778687D5851}"/>
              </a:ext>
            </a:extLst>
          </p:cNvPr>
          <p:cNvSpPr txBox="1"/>
          <p:nvPr/>
        </p:nvSpPr>
        <p:spPr>
          <a:xfrm>
            <a:off x="2948171" y="1579837"/>
            <a:ext cx="4740008" cy="3477875"/>
          </a:xfrm>
          <a:prstGeom prst="rect">
            <a:avLst/>
          </a:prstGeom>
          <a:noFill/>
        </p:spPr>
        <p:txBody>
          <a:bodyPr wrap="square">
            <a:spAutoFit/>
          </a:bodyPr>
          <a:lstStyle/>
          <a:p>
            <a:r>
              <a:rPr lang="en-NZ" sz="2000" dirty="0">
                <a:latin typeface="Arial" panose="020B0604020202020204" pitchFamily="34" charset="0"/>
                <a:cs typeface="Arial" panose="020B0604020202020204" pitchFamily="34" charset="0"/>
              </a:rPr>
              <a:t>To provide the </a:t>
            </a:r>
            <a:r>
              <a:rPr lang="en-NZ" sz="2000" dirty="0" smtClean="0">
                <a:latin typeface="Arial" panose="020B0604020202020204" pitchFamily="34" charset="0"/>
                <a:cs typeface="Arial" panose="020B0604020202020204" pitchFamily="34" charset="0"/>
              </a:rPr>
              <a:t>foundation</a:t>
            </a:r>
          </a:p>
          <a:p>
            <a:endParaRPr lang="en-NZ" sz="2000" dirty="0" smtClean="0">
              <a:latin typeface="Arial" panose="020B0604020202020204" pitchFamily="34" charset="0"/>
              <a:cs typeface="Arial" panose="020B0604020202020204" pitchFamily="34" charset="0"/>
            </a:endParaRPr>
          </a:p>
          <a:p>
            <a:r>
              <a:rPr lang="en-NZ" sz="2000" dirty="0" smtClean="0">
                <a:latin typeface="Arial" panose="020B0604020202020204" pitchFamily="34" charset="0"/>
                <a:cs typeface="Arial" panose="020B0604020202020204" pitchFamily="34" charset="0"/>
              </a:rPr>
              <a:t>for vocational medical </a:t>
            </a:r>
            <a:r>
              <a:rPr lang="en-NZ" sz="2000" dirty="0">
                <a:latin typeface="Arial" panose="020B0604020202020204" pitchFamily="34" charset="0"/>
                <a:cs typeface="Arial" panose="020B0604020202020204" pitchFamily="34" charset="0"/>
              </a:rPr>
              <a:t>college education </a:t>
            </a:r>
            <a:endParaRPr lang="en-NZ" sz="2000" dirty="0" smtClean="0">
              <a:latin typeface="Arial" panose="020B0604020202020204" pitchFamily="34" charset="0"/>
              <a:cs typeface="Arial" panose="020B0604020202020204" pitchFamily="34" charset="0"/>
            </a:endParaRPr>
          </a:p>
          <a:p>
            <a:endParaRPr lang="en-NZ" sz="2000" dirty="0" smtClean="0">
              <a:latin typeface="Arial" panose="020B0604020202020204" pitchFamily="34" charset="0"/>
              <a:cs typeface="Arial" panose="020B0604020202020204" pitchFamily="34" charset="0"/>
            </a:endParaRPr>
          </a:p>
          <a:p>
            <a:r>
              <a:rPr lang="en-NZ" sz="2000" dirty="0" smtClean="0">
                <a:latin typeface="Arial" panose="020B0604020202020204" pitchFamily="34" charset="0"/>
                <a:cs typeface="Arial" panose="020B0604020202020204" pitchFamily="34" charset="0"/>
              </a:rPr>
              <a:t>and </a:t>
            </a:r>
            <a:r>
              <a:rPr lang="en-NZ" sz="2000" dirty="0">
                <a:latin typeface="Arial" panose="020B0604020202020204" pitchFamily="34" charset="0"/>
                <a:cs typeface="Arial" panose="020B0604020202020204" pitchFamily="34" charset="0"/>
              </a:rPr>
              <a:t>training </a:t>
            </a:r>
            <a:r>
              <a:rPr lang="en-NZ" sz="2000" dirty="0" smtClean="0">
                <a:latin typeface="Arial" panose="020B0604020202020204" pitchFamily="34" charset="0"/>
                <a:cs typeface="Arial" panose="020B0604020202020204" pitchFamily="34" charset="0"/>
              </a:rPr>
              <a:t>programmes </a:t>
            </a:r>
          </a:p>
          <a:p>
            <a:endParaRPr lang="en-NZ" sz="2000" dirty="0" smtClean="0">
              <a:latin typeface="Arial" panose="020B0604020202020204" pitchFamily="34" charset="0"/>
              <a:cs typeface="Arial" panose="020B0604020202020204" pitchFamily="34" charset="0"/>
            </a:endParaRPr>
          </a:p>
          <a:p>
            <a:r>
              <a:rPr lang="en-NZ" sz="2000" dirty="0" smtClean="0">
                <a:latin typeface="Arial" panose="020B0604020202020204" pitchFamily="34" charset="0"/>
                <a:cs typeface="Arial" panose="020B0604020202020204" pitchFamily="34" charset="0"/>
              </a:rPr>
              <a:t>that </a:t>
            </a:r>
            <a:r>
              <a:rPr lang="en-NZ" sz="2000" dirty="0">
                <a:latin typeface="Arial" panose="020B0604020202020204" pitchFamily="34" charset="0"/>
                <a:cs typeface="Arial" panose="020B0604020202020204" pitchFamily="34" charset="0"/>
              </a:rPr>
              <a:t>support practitioners </a:t>
            </a:r>
          </a:p>
          <a:p>
            <a:endParaRPr lang="en-NZ" sz="2000" dirty="0" smtClean="0">
              <a:latin typeface="Arial" panose="020B0604020202020204" pitchFamily="34" charset="0"/>
              <a:cs typeface="Arial" panose="020B0604020202020204" pitchFamily="34" charset="0"/>
            </a:endParaRPr>
          </a:p>
          <a:p>
            <a:r>
              <a:rPr lang="en-NZ" sz="2000" dirty="0" smtClean="0">
                <a:latin typeface="Arial" panose="020B0604020202020204" pitchFamily="34" charset="0"/>
                <a:cs typeface="Arial" panose="020B0604020202020204" pitchFamily="34" charset="0"/>
              </a:rPr>
              <a:t>to </a:t>
            </a:r>
            <a:r>
              <a:rPr lang="en-NZ" sz="2000" dirty="0">
                <a:latin typeface="Arial" panose="020B0604020202020204" pitchFamily="34" charset="0"/>
                <a:cs typeface="Arial" panose="020B0604020202020204" pitchFamily="34" charset="0"/>
              </a:rPr>
              <a:t>undertake culturally safe practice </a:t>
            </a:r>
          </a:p>
          <a:p>
            <a:endParaRPr lang="en-NZ" sz="2000" dirty="0" smtClean="0">
              <a:latin typeface="Arial" panose="020B0604020202020204" pitchFamily="34" charset="0"/>
              <a:cs typeface="Arial" panose="020B0604020202020204" pitchFamily="34" charset="0"/>
            </a:endParaRPr>
          </a:p>
          <a:p>
            <a:r>
              <a:rPr lang="en-NZ" sz="2000" dirty="0" smtClean="0">
                <a:latin typeface="Arial" panose="020B0604020202020204" pitchFamily="34" charset="0"/>
                <a:cs typeface="Arial" panose="020B0604020202020204" pitchFamily="34" charset="0"/>
              </a:rPr>
              <a:t>in </a:t>
            </a:r>
            <a:r>
              <a:rPr lang="en-NZ" sz="2000" dirty="0">
                <a:latin typeface="Arial" panose="020B0604020202020204" pitchFamily="34" charset="0"/>
                <a:cs typeface="Arial" panose="020B0604020202020204" pitchFamily="34" charset="0"/>
              </a:rPr>
              <a:t>their medical specialty.</a:t>
            </a:r>
            <a:endParaRPr lang="en-NZ"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85" y="458380"/>
            <a:ext cx="2175642" cy="7655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185" y="2197130"/>
            <a:ext cx="2709678" cy="490729"/>
          </a:xfrm>
          <a:prstGeom prst="rect">
            <a:avLst/>
          </a:prstGeom>
        </p:spPr>
      </p:pic>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Safety Training Plan (2023)</a:t>
            </a:r>
          </a:p>
        </p:txBody>
      </p:sp>
      <p:pic>
        <p:nvPicPr>
          <p:cNvPr id="12" name="Picture 11" descr="Text&#10;&#10;Description automatically generated">
            <a:extLst>
              <a:ext uri="{FF2B5EF4-FFF2-40B4-BE49-F238E27FC236}">
                <a16:creationId xmlns:a16="http://schemas.microsoft.com/office/drawing/2014/main" id="{312D410F-7F36-75DB-EA9D-4735398A42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9764" y="1245871"/>
            <a:ext cx="3600000" cy="5091030"/>
          </a:xfrm>
          <a:prstGeom prst="rect">
            <a:avLst/>
          </a:prstGeom>
          <a:ln>
            <a:solidFill>
              <a:schemeClr val="tx1"/>
            </a:solidFill>
          </a:ln>
        </p:spPr>
      </p:pic>
    </p:spTree>
    <p:extLst>
      <p:ext uri="{BB962C8B-B14F-4D97-AF65-F5344CB8AC3E}">
        <p14:creationId xmlns:p14="http://schemas.microsoft.com/office/powerpoint/2010/main" val="191152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EADF2D41-180A-F2CD-194B-3F0A43388730}"/>
              </a:ext>
            </a:extLst>
          </p:cNvPr>
          <p:cNvPicPr/>
          <p:nvPr/>
        </p:nvPicPr>
        <p:blipFill>
          <a:blip r:embed="rId2">
            <a:extLst>
              <a:ext uri="{28A0092B-C50C-407E-A947-70E740481C1C}">
                <a14:useLocalDpi xmlns:a14="http://schemas.microsoft.com/office/drawing/2010/main" val="0"/>
              </a:ext>
            </a:extLst>
          </a:blip>
          <a:stretch>
            <a:fillRect/>
          </a:stretch>
        </p:blipFill>
        <p:spPr>
          <a:xfrm>
            <a:off x="7658295" y="3144120"/>
            <a:ext cx="2146300" cy="901700"/>
          </a:xfrm>
          <a:prstGeom prst="rect">
            <a:avLst/>
          </a:prstGeom>
        </p:spPr>
      </p:pic>
      <p:sp>
        <p:nvSpPr>
          <p:cNvPr id="9" name="Subtitle 4">
            <a:extLst>
              <a:ext uri="{FF2B5EF4-FFF2-40B4-BE49-F238E27FC236}">
                <a16:creationId xmlns:a16="http://schemas.microsoft.com/office/drawing/2014/main" id="{64B355C8-0EC6-9A9B-D68D-297A54CF81C8}"/>
              </a:ext>
            </a:extLst>
          </p:cNvPr>
          <p:cNvSpPr txBox="1">
            <a:spLocks/>
          </p:cNvSpPr>
          <p:nvPr/>
        </p:nvSpPr>
        <p:spPr>
          <a:xfrm>
            <a:off x="5454845" y="4713770"/>
            <a:ext cx="6553200" cy="600575"/>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2"/>
                </a:solidFill>
                <a:latin typeface="Avenir 65"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8000" dirty="0">
                <a:latin typeface="Arial" panose="020B0604020202020204" pitchFamily="34" charset="0"/>
                <a:cs typeface="Arial" panose="020B0604020202020204" pitchFamily="34" charset="0"/>
              </a:rPr>
              <a:t>Launched 8 Feb 2023</a:t>
            </a:r>
          </a:p>
          <a:p>
            <a:r>
              <a:rPr lang="en-NZ" sz="8000" dirty="0">
                <a:latin typeface="Arial" panose="020B0604020202020204" pitchFamily="34" charset="0"/>
                <a:cs typeface="Arial" panose="020B0604020202020204" pitchFamily="34" charset="0"/>
              </a:rPr>
              <a:t>Te </a:t>
            </a:r>
            <a:r>
              <a:rPr lang="en-NZ" sz="8000" dirty="0" err="1">
                <a:latin typeface="Arial" panose="020B0604020202020204" pitchFamily="34" charset="0"/>
                <a:cs typeface="Arial" panose="020B0604020202020204" pitchFamily="34" charset="0"/>
              </a:rPr>
              <a:t>Raukura</a:t>
            </a:r>
            <a:r>
              <a:rPr lang="en-NZ" sz="8000" dirty="0">
                <a:latin typeface="Arial" panose="020B0604020202020204" pitchFamily="34" charset="0"/>
                <a:cs typeface="Arial" panose="020B0604020202020204" pitchFamily="34" charset="0"/>
              </a:rPr>
              <a:t>, </a:t>
            </a:r>
            <a:r>
              <a:rPr lang="en-NZ" sz="8000" dirty="0" err="1">
                <a:latin typeface="Arial" panose="020B0604020202020204" pitchFamily="34" charset="0"/>
                <a:cs typeface="Arial" panose="020B0604020202020204" pitchFamily="34" charset="0"/>
              </a:rPr>
              <a:t>Wharewaka</a:t>
            </a:r>
            <a:endParaRPr lang="en-NZ" sz="8000"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606" y="1799895"/>
            <a:ext cx="2709678" cy="49072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53AD47C-C01C-5B4B-B8F6-CF67D6E40DFC}"/>
              </a:ext>
            </a:extLst>
          </p:cNvPr>
          <p:cNvPicPr>
            <a:picLocks noChangeAspect="1"/>
          </p:cNvPicPr>
          <p:nvPr/>
        </p:nvPicPr>
        <p:blipFill rotWithShape="1">
          <a:blip r:embed="rId4"/>
          <a:srcRect l="3485" t="1616" r="2644" b="1616"/>
          <a:stretch/>
        </p:blipFill>
        <p:spPr>
          <a:xfrm rot="21149145">
            <a:off x="1797005" y="1254970"/>
            <a:ext cx="3273069" cy="4680000"/>
          </a:xfrm>
          <a:prstGeom prst="rect">
            <a:avLst/>
          </a:prstGeom>
        </p:spPr>
      </p:pic>
    </p:spTree>
    <p:extLst>
      <p:ext uri="{BB962C8B-B14F-4D97-AF65-F5344CB8AC3E}">
        <p14:creationId xmlns:p14="http://schemas.microsoft.com/office/powerpoint/2010/main" val="4203084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square&#10;&#10;Description automatically generated">
            <a:extLst>
              <a:ext uri="{FF2B5EF4-FFF2-40B4-BE49-F238E27FC236}">
                <a16:creationId xmlns:a16="http://schemas.microsoft.com/office/drawing/2014/main" id="{C819BC1B-3C82-0E18-59B7-2E23A14EF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284"/>
            <a:ext cx="12774917" cy="6966283"/>
          </a:xfrm>
          <a:prstGeom prst="rect">
            <a:avLst/>
          </a:prstGeom>
        </p:spPr>
      </p:pic>
      <p:sp>
        <p:nvSpPr>
          <p:cNvPr id="2" name="Title 1">
            <a:extLst>
              <a:ext uri="{FF2B5EF4-FFF2-40B4-BE49-F238E27FC236}">
                <a16:creationId xmlns:a16="http://schemas.microsoft.com/office/drawing/2014/main" id="{BC2F68CB-5A6C-4D98-A8E7-15EEC3A22738}"/>
              </a:ext>
            </a:extLst>
          </p:cNvPr>
          <p:cNvSpPr>
            <a:spLocks noGrp="1"/>
          </p:cNvSpPr>
          <p:nvPr>
            <p:ph type="ctrTitle"/>
          </p:nvPr>
        </p:nvSpPr>
        <p:spPr>
          <a:xfrm>
            <a:off x="5637475" y="1263316"/>
            <a:ext cx="6706598" cy="4736605"/>
          </a:xfrm>
        </p:spPr>
        <p:txBody>
          <a:bodyPr>
            <a:noAutofit/>
          </a:bodyPr>
          <a:lstStyle/>
          <a:p>
            <a:pPr algn="l"/>
            <a:r>
              <a:rPr lang="en-NZ" sz="3200" b="1" dirty="0">
                <a:latin typeface="Arial" panose="020B0604020202020204" pitchFamily="34" charset="0"/>
                <a:cs typeface="Arial" panose="020B0604020202020204" pitchFamily="34" charset="0"/>
              </a:rPr>
              <a:t>Developing the training plan</a:t>
            </a:r>
            <a:r>
              <a:rPr lang="en-NZ" sz="2000" dirty="0">
                <a:latin typeface="Arial" panose="020B0604020202020204" pitchFamily="34" charset="0"/>
                <a:cs typeface="Arial" panose="020B0604020202020204" pitchFamily="34" charset="0"/>
              </a:rPr>
              <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1. Review of literature</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2. Interviews with medical colleges</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3. consumer reference group consultation</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4. Testing and refining </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
            </a:r>
            <a:br>
              <a:rPr lang="en-NZ" sz="2000" dirty="0">
                <a:latin typeface="Arial" panose="020B0604020202020204" pitchFamily="34" charset="0"/>
                <a:cs typeface="Arial" panose="020B0604020202020204" pitchFamily="34" charset="0"/>
              </a:rPr>
            </a:br>
            <a:r>
              <a:rPr lang="en-NZ" sz="2000" dirty="0">
                <a:latin typeface="Arial" panose="020B0604020202020204" pitchFamily="34" charset="0"/>
                <a:cs typeface="Arial" panose="020B0604020202020204" pitchFamily="34" charset="0"/>
              </a:rPr>
              <a:t>Team:  David Tipene-Leach, Shirley Simmonds, Marnie Carter (</a:t>
            </a:r>
            <a:r>
              <a:rPr lang="en-NZ" sz="2000" dirty="0" err="1" smtClean="0">
                <a:latin typeface="Arial" panose="020B0604020202020204" pitchFamily="34" charset="0"/>
                <a:cs typeface="Arial" panose="020B0604020202020204" pitchFamily="34" charset="0"/>
              </a:rPr>
              <a:t>Allen+Clarke</a:t>
            </a:r>
            <a:r>
              <a:rPr lang="en-NZ" sz="2000" dirty="0" smtClean="0">
                <a:latin typeface="Arial" panose="020B0604020202020204" pitchFamily="34" charset="0"/>
                <a:cs typeface="Arial" panose="020B0604020202020204" pitchFamily="34" charset="0"/>
              </a:rPr>
              <a:t>),  </a:t>
            </a:r>
            <a:r>
              <a:rPr lang="en-NZ" sz="2000" dirty="0">
                <a:latin typeface="Arial" panose="020B0604020202020204" pitchFamily="34" charset="0"/>
                <a:cs typeface="Arial" panose="020B0604020202020204" pitchFamily="34" charset="0"/>
              </a:rPr>
              <a:t>Helena Haggie, Mataroria Lyndon, Virginia Mills</a:t>
            </a:r>
            <a:br>
              <a:rPr lang="en-NZ" sz="2000" dirty="0">
                <a:latin typeface="Arial" panose="020B0604020202020204" pitchFamily="34" charset="0"/>
                <a:cs typeface="Arial" panose="020B0604020202020204" pitchFamily="34" charset="0"/>
              </a:rPr>
            </a:br>
            <a:endParaRPr lang="en-NZ" sz="2000" dirty="0">
              <a:latin typeface="Arial" panose="020B0604020202020204" pitchFamily="34" charset="0"/>
              <a:cs typeface="Arial" panose="020B0604020202020204" pitchFamily="34" charset="0"/>
            </a:endParaRPr>
          </a:p>
        </p:txBody>
      </p:sp>
      <p:pic>
        <p:nvPicPr>
          <p:cNvPr id="14" name="Picture 13" descr="Shape, square&#10;&#10;Description automatically generated">
            <a:extLst>
              <a:ext uri="{FF2B5EF4-FFF2-40B4-BE49-F238E27FC236}">
                <a16:creationId xmlns:a16="http://schemas.microsoft.com/office/drawing/2014/main" id="{D079F2E2-3197-119F-7424-81377EB92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2" y="4909930"/>
            <a:ext cx="2161655" cy="1948070"/>
          </a:xfrm>
          <a:prstGeom prst="rect">
            <a:avLst/>
          </a:prstGeom>
        </p:spPr>
      </p:pic>
      <p:pic>
        <p:nvPicPr>
          <p:cNvPr id="15" name="Picture 14" descr="Text&#10;&#10;Description automatically generated">
            <a:extLst>
              <a:ext uri="{FF2B5EF4-FFF2-40B4-BE49-F238E27FC236}">
                <a16:creationId xmlns:a16="http://schemas.microsoft.com/office/drawing/2014/main" id="{EBA51A43-044F-3C3E-1BC3-094F6511C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06" y="988618"/>
            <a:ext cx="3475801" cy="4915390"/>
          </a:xfrm>
          <a:prstGeom prst="rect">
            <a:avLst/>
          </a:prstGeom>
          <a:ln>
            <a:solidFill>
              <a:schemeClr val="tx1"/>
            </a:solidFill>
          </a:ln>
        </p:spPr>
      </p:pic>
      <p:pic>
        <p:nvPicPr>
          <p:cNvPr id="9" name="Picture 8"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5">
            <a:extLst>
              <a:ext uri="{28A0092B-C50C-407E-A947-70E740481C1C}">
                <a14:useLocalDpi xmlns:a14="http://schemas.microsoft.com/office/drawing/2010/main" val="0"/>
              </a:ext>
            </a:extLst>
          </a:blip>
          <a:stretch>
            <a:fillRect/>
          </a:stretch>
        </p:blipFill>
        <p:spPr>
          <a:xfrm>
            <a:off x="9744866" y="298596"/>
            <a:ext cx="1761194" cy="6502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575" y="378332"/>
            <a:ext cx="2709678" cy="490729"/>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94673" y="253494"/>
            <a:ext cx="838400" cy="740405"/>
          </a:xfrm>
          <a:prstGeom prst="rect">
            <a:avLst/>
          </a:prstGeom>
        </p:spPr>
      </p:pic>
    </p:spTree>
    <p:extLst>
      <p:ext uri="{BB962C8B-B14F-4D97-AF65-F5344CB8AC3E}">
        <p14:creationId xmlns:p14="http://schemas.microsoft.com/office/powerpoint/2010/main" val="93407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7F4032FF-8FF0-AE44-AB94-750E765DD29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788" b="85091" l="31639" r="76387">
                        <a14:foregroundMark x1="33067" y1="61606" x2="40000" y2="56303"/>
                        <a14:foregroundMark x1="40000" y1="56303" x2="59916" y2="53636"/>
                        <a14:foregroundMark x1="59916" y1="53636" x2="69370" y2="55939"/>
                        <a14:foregroundMark x1="69370" y1="55939" x2="75630" y2="69667"/>
                        <a14:foregroundMark x1="75630" y1="69667" x2="70588" y2="77788"/>
                        <a14:foregroundMark x1="70588" y1="77788" x2="61008" y2="83121"/>
                        <a14:foregroundMark x1="61008" y1="83121" x2="38444" y2="81601"/>
                        <a14:foregroundMark x1="36723" y1="81485" x2="31933" y2="65000"/>
                        <a14:foregroundMark x1="31933" y1="65000" x2="34916" y2="59273"/>
                        <a14:foregroundMark x1="31639" y1="66970" x2="33950" y2="74121"/>
                        <a14:foregroundMark x1="33950" y1="74121" x2="34916" y2="74636"/>
                        <a14:foregroundMark x1="40294" y1="56152" x2="60798" y2="53697"/>
                        <a14:foregroundMark x1="60798" y1="53697" x2="61471" y2="53788"/>
                        <a14:foregroundMark x1="41639" y1="55303" x2="62227" y2="53576"/>
                        <a14:foregroundMark x1="62227" y1="53576" x2="62269" y2="53576"/>
                        <a14:foregroundMark x1="41092" y1="81848" x2="52689" y2="84394"/>
                        <a14:foregroundMark x1="52689" y1="84394" x2="63067" y2="83818"/>
                        <a14:foregroundMark x1="63067" y1="83818" x2="72941" y2="78939"/>
                        <a14:foregroundMark x1="72941" y1="78939" x2="75672" y2="71545"/>
                        <a14:foregroundMark x1="75672" y1="71545" x2="75630" y2="63697"/>
                        <a14:foregroundMark x1="75630" y1="63697" x2="71975" y2="58242"/>
                        <a14:foregroundMark x1="76218" y1="65303" x2="75966" y2="72333"/>
                        <a14:foregroundMark x1="75966" y1="72333" x2="76387" y2="73030"/>
                        <a14:foregroundMark x1="43319" y1="83091" x2="63109" y2="84303"/>
                        <a14:foregroundMark x1="63109" y1="84303" x2="63235" y2="84212"/>
                        <a14:foregroundMark x1="45714" y1="84061" x2="56092" y2="85091"/>
                        <a14:foregroundMark x1="56092" y1="85091" x2="61765" y2="84273"/>
                        <a14:foregroundMark x1="47143" y1="53788" x2="57815" y2="52788"/>
                        <a14:foregroundMark x1="57815" y1="52788" x2="61092" y2="53303"/>
                        <a14:backgroundMark x1="35882" y1="80788" x2="38487" y2="82273"/>
                        <a14:backgroundMark x1="35798" y1="80727" x2="37311" y2="81758"/>
                        <a14:backgroundMark x1="36639" y1="81364" x2="35588" y2="79970"/>
                      </a14:backgroundRemoval>
                    </a14:imgEffect>
                  </a14:imgLayer>
                </a14:imgProps>
              </a:ext>
            </a:extLst>
          </a:blip>
          <a:srcRect l="29035" t="50000" r="20018" b="12929"/>
          <a:stretch/>
        </p:blipFill>
        <p:spPr>
          <a:xfrm>
            <a:off x="3577390" y="1356356"/>
            <a:ext cx="5037222" cy="5083754"/>
          </a:xfrm>
          <a:prstGeom prst="rect">
            <a:avLst/>
          </a:prstGeom>
        </p:spPr>
      </p:pic>
      <p:sp>
        <p:nvSpPr>
          <p:cNvPr id="6" name="Title 1">
            <a:extLst>
              <a:ext uri="{FF2B5EF4-FFF2-40B4-BE49-F238E27FC236}">
                <a16:creationId xmlns:a16="http://schemas.microsoft.com/office/drawing/2014/main" id="{4134999D-9689-AD18-4C55-D6F2E54ADD97}"/>
              </a:ext>
            </a:extLst>
          </p:cNvPr>
          <p:cNvSpPr txBox="1">
            <a:spLocks/>
          </p:cNvSpPr>
          <p:nvPr/>
        </p:nvSpPr>
        <p:spPr>
          <a:xfrm>
            <a:off x="770317" y="521628"/>
            <a:ext cx="10651366" cy="86200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a:latin typeface="Arial" panose="020B0604020202020204" pitchFamily="34" charset="0"/>
                <a:ea typeface="Cambria" panose="02040503050406030204" pitchFamily="18" charset="0"/>
                <a:cs typeface="Arial" panose="020B0604020202020204" pitchFamily="34" charset="0"/>
              </a:rPr>
              <a:t>Conceptual framework for optimal </a:t>
            </a:r>
            <a:r>
              <a:rPr lang="en-NZ" sz="3200" b="1" dirty="0" smtClean="0">
                <a:latin typeface="Arial" panose="020B0604020202020204" pitchFamily="34" charset="0"/>
                <a:ea typeface="Cambria" panose="02040503050406030204" pitchFamily="18" charset="0"/>
                <a:cs typeface="Arial" panose="020B0604020202020204" pitchFamily="34" charset="0"/>
              </a:rPr>
              <a:t>health</a:t>
            </a:r>
          </a:p>
          <a:p>
            <a:r>
              <a:rPr lang="en-NZ" sz="3200" b="1" dirty="0" smtClean="0">
                <a:latin typeface="Arial" panose="020B0604020202020204" pitchFamily="34" charset="0"/>
                <a:ea typeface="Cambria" panose="02040503050406030204" pitchFamily="18" charset="0"/>
                <a:cs typeface="Arial" panose="020B0604020202020204" pitchFamily="34" charset="0"/>
              </a:rPr>
              <a:t> </a:t>
            </a:r>
            <a:r>
              <a:rPr lang="en-NZ" sz="3200" b="1" dirty="0">
                <a:latin typeface="Arial" panose="020B0604020202020204" pitchFamily="34" charset="0"/>
                <a:ea typeface="Cambria" panose="02040503050406030204" pitchFamily="18" charset="0"/>
                <a:cs typeface="Arial" panose="020B0604020202020204" pitchFamily="34" charset="0"/>
              </a:rPr>
              <a:t>for Māori in </a:t>
            </a:r>
            <a:r>
              <a:rPr lang="en-NZ" sz="3200" b="1" dirty="0" err="1" smtClean="0">
                <a:latin typeface="Arial" panose="020B0604020202020204" pitchFamily="34" charset="0"/>
                <a:ea typeface="Cambria" panose="02040503050406030204" pitchFamily="18" charset="0"/>
                <a:cs typeface="Arial" panose="020B0604020202020204" pitchFamily="34" charset="0"/>
              </a:rPr>
              <a:t>Aotearoa</a:t>
            </a:r>
            <a:endParaRPr 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270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661738" y="521628"/>
            <a:ext cx="10651366" cy="42886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smtClean="0">
                <a:latin typeface="Arial" panose="020B0604020202020204" pitchFamily="34" charset="0"/>
                <a:ea typeface="Cambria" panose="02040503050406030204" pitchFamily="18" charset="0"/>
                <a:cs typeface="Arial" panose="020B0604020202020204" pitchFamily="34" charset="0"/>
              </a:rPr>
              <a:t>Definitions</a:t>
            </a:r>
            <a:endParaRPr lang="en-US" sz="3200" b="1" dirty="0" smtClean="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DD82A44-27C8-3506-6865-DBE87D6DB0A3}"/>
              </a:ext>
            </a:extLst>
          </p:cNvPr>
          <p:cNvGraphicFramePr>
            <a:graphicFrameLocks noGrp="1"/>
          </p:cNvGraphicFramePr>
          <p:nvPr>
            <p:extLst>
              <p:ext uri="{D42A27DB-BD31-4B8C-83A1-F6EECF244321}">
                <p14:modId xmlns:p14="http://schemas.microsoft.com/office/powerpoint/2010/main" val="2704399360"/>
              </p:ext>
            </p:extLst>
          </p:nvPr>
        </p:nvGraphicFramePr>
        <p:xfrm>
          <a:off x="348000" y="1363100"/>
          <a:ext cx="3600000" cy="4683648"/>
        </p:xfrm>
        <a:graphic>
          <a:graphicData uri="http://schemas.openxmlformats.org/drawingml/2006/table">
            <a:tbl>
              <a:tblPr firstRow="1" firstCol="1" bandRow="1">
                <a:tableStyleId>{10A1B5D5-9B99-4C35-A422-299274C87663}</a:tableStyleId>
              </a:tblPr>
              <a:tblGrid>
                <a:gridCol w="3600000">
                  <a:extLst>
                    <a:ext uri="{9D8B030D-6E8A-4147-A177-3AD203B41FA5}">
                      <a16:colId xmlns:a16="http://schemas.microsoft.com/office/drawing/2014/main" val="3437247701"/>
                    </a:ext>
                  </a:extLst>
                </a:gridCol>
              </a:tblGrid>
              <a:tr h="326076">
                <a:tc>
                  <a:txBody>
                    <a:bodyPr/>
                    <a:lstStyle/>
                    <a:p>
                      <a:pPr algn="ctr">
                        <a:lnSpc>
                          <a:spcPct val="100000"/>
                        </a:lnSpc>
                        <a:spcAft>
                          <a:spcPts val="800"/>
                        </a:spcAft>
                      </a:pPr>
                      <a:r>
                        <a:rPr lang="mi-NZ" sz="2000" b="0" dirty="0">
                          <a:effectLst/>
                          <a:latin typeface="Arial" panose="020B0604020202020204" pitchFamily="34" charset="0"/>
                          <a:cs typeface="Arial" panose="020B0604020202020204" pitchFamily="34" charset="0"/>
                        </a:rPr>
                        <a:t>Hauora Māori</a:t>
                      </a:r>
                      <a:endParaRPr lang="en-NZ" sz="2000" b="0" dirty="0">
                        <a:effectLst/>
                        <a:latin typeface="Arial" panose="020B0604020202020204" pitchFamily="34" charset="0"/>
                        <a:ea typeface="Cambria" panose="02040503050406030204" pitchFamily="18" charset="0"/>
                        <a:cs typeface="Arial" panose="020B0604020202020204" pitchFamily="34" charset="0"/>
                      </a:endParaRPr>
                    </a:p>
                  </a:txBody>
                  <a:tcPr marL="13711" marR="13711" marT="27912" marB="27912"/>
                </a:tc>
                <a:extLst>
                  <a:ext uri="{0D108BD9-81ED-4DB2-BD59-A6C34878D82A}">
                    <a16:rowId xmlns:a16="http://schemas.microsoft.com/office/drawing/2014/main" val="2135905934"/>
                  </a:ext>
                </a:extLst>
              </a:tr>
              <a:tr h="3688940">
                <a:tc>
                  <a:txBody>
                    <a:bodyPr/>
                    <a:lstStyle/>
                    <a:p>
                      <a:pPr algn="l">
                        <a:lnSpc>
                          <a:spcPct val="100000"/>
                        </a:lnSpc>
                        <a:spcAft>
                          <a:spcPts val="800"/>
                        </a:spcAft>
                      </a:pPr>
                      <a:r>
                        <a:rPr lang="en-NZ" sz="2000" b="0" dirty="0">
                          <a:effectLst/>
                          <a:latin typeface="Arial" panose="020B0604020202020204" pitchFamily="34" charset="0"/>
                          <a:cs typeface="Arial" panose="020B0604020202020204" pitchFamily="34" charset="0"/>
                        </a:rPr>
                        <a:t>All medical practitioners have a </a:t>
                      </a:r>
                      <a:r>
                        <a:rPr lang="en-NZ" sz="2000" b="1" dirty="0">
                          <a:effectLst/>
                          <a:latin typeface="Arial" panose="020B0604020202020204" pitchFamily="34" charset="0"/>
                          <a:cs typeface="Arial" panose="020B0604020202020204" pitchFamily="34" charset="0"/>
                        </a:rPr>
                        <a:t>knowledge base </a:t>
                      </a:r>
                      <a:r>
                        <a:rPr lang="en-NZ" sz="2000" b="0" dirty="0">
                          <a:effectLst/>
                          <a:latin typeface="Arial" panose="020B0604020202020204" pitchFamily="34" charset="0"/>
                          <a:cs typeface="Arial" panose="020B0604020202020204" pitchFamily="34" charset="0"/>
                        </a:rPr>
                        <a:t>that includes:</a:t>
                      </a:r>
                    </a:p>
                    <a:p>
                      <a:pPr marL="342900" indent="-342900" algn="l">
                        <a:lnSpc>
                          <a:spcPct val="100000"/>
                        </a:lnSpc>
                        <a:spcAft>
                          <a:spcPts val="800"/>
                        </a:spcAft>
                        <a:buFont typeface="Arial" panose="020B0604020202020204" pitchFamily="34" charset="0"/>
                        <a:buChar char="•"/>
                      </a:pPr>
                      <a:r>
                        <a:rPr lang="en-NZ" sz="2000" b="0" dirty="0" smtClean="0">
                          <a:effectLst/>
                          <a:latin typeface="Arial" panose="020B0604020202020204" pitchFamily="34" charset="0"/>
                          <a:cs typeface="Arial" panose="020B0604020202020204" pitchFamily="34" charset="0"/>
                        </a:rPr>
                        <a:t>The </a:t>
                      </a:r>
                      <a:r>
                        <a:rPr lang="en-NZ" sz="2000" b="0" dirty="0">
                          <a:effectLst/>
                          <a:latin typeface="Arial" panose="020B0604020202020204" pitchFamily="34" charset="0"/>
                          <a:cs typeface="Arial" panose="020B0604020202020204" pitchFamily="34" charset="0"/>
                        </a:rPr>
                        <a:t>historical and contemporary Māori health situation</a:t>
                      </a:r>
                    </a:p>
                    <a:p>
                      <a:pPr marL="342900" indent="-342900" algn="l">
                        <a:lnSpc>
                          <a:spcPct val="100000"/>
                        </a:lnSpc>
                        <a:spcAft>
                          <a:spcPts val="800"/>
                        </a:spcAft>
                        <a:buFont typeface="Arial" panose="020B0604020202020204" pitchFamily="34" charset="0"/>
                        <a:buChar char="•"/>
                      </a:pPr>
                      <a:r>
                        <a:rPr lang="en-NZ" sz="2000" b="0" dirty="0">
                          <a:effectLst/>
                          <a:latin typeface="Arial" panose="020B0604020202020204" pitchFamily="34" charset="0"/>
                          <a:cs typeface="Arial" panose="020B0604020202020204" pitchFamily="34" charset="0"/>
                        </a:rPr>
                        <a:t>Māori health models</a:t>
                      </a:r>
                    </a:p>
                    <a:p>
                      <a:pPr marL="342900" indent="-342900" algn="l">
                        <a:lnSpc>
                          <a:spcPct val="100000"/>
                        </a:lnSpc>
                        <a:spcAft>
                          <a:spcPts val="800"/>
                        </a:spcAft>
                        <a:buFont typeface="Arial" panose="020B0604020202020204" pitchFamily="34" charset="0"/>
                        <a:buChar char="•"/>
                      </a:pPr>
                      <a:r>
                        <a:rPr lang="en-NZ" sz="2000" b="0" dirty="0">
                          <a:effectLst/>
                          <a:latin typeface="Arial" panose="020B0604020202020204" pitchFamily="34" charset="0"/>
                          <a:cs typeface="Arial" panose="020B0604020202020204" pitchFamily="34" charset="0"/>
                        </a:rPr>
                        <a:t>Māori engagement practices</a:t>
                      </a:r>
                    </a:p>
                    <a:p>
                      <a:pPr marL="342900" indent="-342900" algn="l">
                        <a:lnSpc>
                          <a:spcPct val="100000"/>
                        </a:lnSpc>
                        <a:spcAft>
                          <a:spcPts val="800"/>
                        </a:spcAft>
                        <a:buFont typeface="Arial" panose="020B0604020202020204" pitchFamily="34" charset="0"/>
                        <a:buChar char="•"/>
                      </a:pPr>
                      <a:r>
                        <a:rPr lang="en-NZ" sz="2000" b="0" dirty="0">
                          <a:effectLst/>
                          <a:latin typeface="Arial" panose="020B0604020202020204" pitchFamily="34" charset="0"/>
                          <a:cs typeface="Arial" panose="020B0604020202020204" pitchFamily="34" charset="0"/>
                        </a:rPr>
                        <a:t>Adequate te </a:t>
                      </a:r>
                      <a:r>
                        <a:rPr lang="en-NZ" sz="2000" b="0" dirty="0" err="1">
                          <a:effectLst/>
                          <a:latin typeface="Arial" panose="020B0604020202020204" pitchFamily="34" charset="0"/>
                          <a:cs typeface="Arial" panose="020B0604020202020204" pitchFamily="34" charset="0"/>
                        </a:rPr>
                        <a:t>reo</a:t>
                      </a:r>
                      <a:r>
                        <a:rPr lang="en-NZ" sz="2000" b="0" dirty="0">
                          <a:effectLst/>
                          <a:latin typeface="Arial" panose="020B0604020202020204" pitchFamily="34" charset="0"/>
                          <a:cs typeface="Arial" panose="020B0604020202020204" pitchFamily="34" charset="0"/>
                        </a:rPr>
                        <a:t> Māori</a:t>
                      </a:r>
                    </a:p>
                    <a:p>
                      <a:pPr marL="342900" indent="-342900" algn="l">
                        <a:lnSpc>
                          <a:spcPct val="100000"/>
                        </a:lnSpc>
                        <a:spcAft>
                          <a:spcPts val="800"/>
                        </a:spcAft>
                        <a:buFont typeface="Arial" panose="020B0604020202020204" pitchFamily="34" charset="0"/>
                        <a:buChar char="•"/>
                      </a:pPr>
                      <a:r>
                        <a:rPr lang="en-NZ" sz="2000" b="0" dirty="0">
                          <a:effectLst/>
                          <a:latin typeface="Arial" panose="020B0604020202020204" pitchFamily="34" charset="0"/>
                          <a:cs typeface="Arial" panose="020B0604020202020204" pitchFamily="34" charset="0"/>
                        </a:rPr>
                        <a:t>The diversity of Māori beliefs, values and </a:t>
                      </a:r>
                      <a:r>
                        <a:rPr lang="en-NZ" sz="2000" b="0" dirty="0" smtClean="0">
                          <a:effectLst/>
                          <a:latin typeface="Arial" panose="020B0604020202020204" pitchFamily="34" charset="0"/>
                          <a:cs typeface="Arial" panose="020B0604020202020204" pitchFamily="34" charset="0"/>
                        </a:rPr>
                        <a:t>experiences.</a:t>
                      </a:r>
                    </a:p>
                    <a:p>
                      <a:pPr marL="0" indent="0" algn="l">
                        <a:lnSpc>
                          <a:spcPct val="100000"/>
                        </a:lnSpc>
                        <a:spcAft>
                          <a:spcPts val="800"/>
                        </a:spcAft>
                        <a:buFont typeface="Arial" panose="020B0604020202020204" pitchFamily="34" charset="0"/>
                        <a:buNone/>
                      </a:pPr>
                      <a:endParaRPr lang="en-NZ" sz="2000" b="0" dirty="0">
                        <a:effectLst/>
                        <a:latin typeface="Arial" panose="020B0604020202020204" pitchFamily="34" charset="0"/>
                        <a:ea typeface="Cambria" panose="02040503050406030204" pitchFamily="18" charset="0"/>
                        <a:cs typeface="Arial" panose="020B0604020202020204" pitchFamily="34" charset="0"/>
                      </a:endParaRPr>
                    </a:p>
                  </a:txBody>
                  <a:tcPr marL="13711" marR="13711" marT="27912" marB="27912"/>
                </a:tc>
                <a:extLst>
                  <a:ext uri="{0D108BD9-81ED-4DB2-BD59-A6C34878D82A}">
                    <a16:rowId xmlns:a16="http://schemas.microsoft.com/office/drawing/2014/main" val="2521832745"/>
                  </a:ext>
                </a:extLst>
              </a:tr>
            </a:tbl>
          </a:graphicData>
        </a:graphic>
      </p:graphicFrame>
      <p:graphicFrame>
        <p:nvGraphicFramePr>
          <p:cNvPr id="5" name="Table 4">
            <a:extLst>
              <a:ext uri="{FF2B5EF4-FFF2-40B4-BE49-F238E27FC236}">
                <a16:creationId xmlns:a16="http://schemas.microsoft.com/office/drawing/2014/main" id="{2E2DB086-CDF9-CDB7-28EB-5D35B6F6D7C8}"/>
              </a:ext>
            </a:extLst>
          </p:cNvPr>
          <p:cNvGraphicFramePr>
            <a:graphicFrameLocks noGrp="1"/>
          </p:cNvGraphicFramePr>
          <p:nvPr>
            <p:extLst>
              <p:ext uri="{D42A27DB-BD31-4B8C-83A1-F6EECF244321}">
                <p14:modId xmlns:p14="http://schemas.microsoft.com/office/powerpoint/2010/main" val="2479566173"/>
              </p:ext>
            </p:extLst>
          </p:nvPr>
        </p:nvGraphicFramePr>
        <p:xfrm>
          <a:off x="4296000" y="1363099"/>
          <a:ext cx="3600000" cy="4680000"/>
        </p:xfrm>
        <a:graphic>
          <a:graphicData uri="http://schemas.openxmlformats.org/drawingml/2006/table">
            <a:tbl>
              <a:tblPr firstRow="1" firstCol="1" bandRow="1">
                <a:tableStyleId>{10A1B5D5-9B99-4C35-A422-299274C87663}</a:tableStyleId>
              </a:tblPr>
              <a:tblGrid>
                <a:gridCol w="3600000">
                  <a:extLst>
                    <a:ext uri="{9D8B030D-6E8A-4147-A177-3AD203B41FA5}">
                      <a16:colId xmlns:a16="http://schemas.microsoft.com/office/drawing/2014/main" val="658911367"/>
                    </a:ext>
                  </a:extLst>
                </a:gridCol>
              </a:tblGrid>
              <a:tr h="404182">
                <a:tc>
                  <a:txBody>
                    <a:bodyPr/>
                    <a:lstStyle/>
                    <a:p>
                      <a:pPr algn="ctr">
                        <a:lnSpc>
                          <a:spcPct val="100000"/>
                        </a:lnSpc>
                        <a:spcAft>
                          <a:spcPts val="800"/>
                        </a:spcAft>
                      </a:pPr>
                      <a:r>
                        <a:rPr lang="mi-NZ" sz="2000" b="0" dirty="0" smtClean="0">
                          <a:effectLst/>
                          <a:latin typeface="Arial" panose="020B0604020202020204" pitchFamily="34" charset="0"/>
                          <a:cs typeface="Arial" panose="020B0604020202020204" pitchFamily="34" charset="0"/>
                        </a:rPr>
                        <a:t>Cultural competence</a:t>
                      </a:r>
                      <a:endParaRPr lang="en-NZ" sz="2000" b="0" dirty="0">
                        <a:effectLst/>
                        <a:latin typeface="Arial" panose="020B0604020202020204" pitchFamily="34" charset="0"/>
                        <a:ea typeface="Cambria" panose="02040503050406030204" pitchFamily="18" charset="0"/>
                        <a:cs typeface="Arial" panose="020B0604020202020204" pitchFamily="34" charset="0"/>
                      </a:endParaRPr>
                    </a:p>
                  </a:txBody>
                  <a:tcPr marL="13711" marR="13711" marT="27912" marB="27912"/>
                </a:tc>
                <a:extLst>
                  <a:ext uri="{0D108BD9-81ED-4DB2-BD59-A6C34878D82A}">
                    <a16:rowId xmlns:a16="http://schemas.microsoft.com/office/drawing/2014/main" val="2618857497"/>
                  </a:ext>
                </a:extLst>
              </a:tr>
              <a:tr h="4275818">
                <a:tc>
                  <a:txBody>
                    <a:bodyPr/>
                    <a:lstStyle/>
                    <a:p>
                      <a:pPr algn="l">
                        <a:lnSpc>
                          <a:spcPct val="100000"/>
                        </a:lnSpc>
                        <a:spcAft>
                          <a:spcPts val="800"/>
                        </a:spcAft>
                      </a:pPr>
                      <a:r>
                        <a:rPr lang="en-NZ" sz="2000" b="0" dirty="0">
                          <a:effectLst/>
                          <a:latin typeface="Arial" panose="020B0604020202020204" pitchFamily="34" charset="0"/>
                          <a:cs typeface="Arial" panose="020B0604020202020204" pitchFamily="34" charset="0"/>
                        </a:rPr>
                        <a:t>Culturally competent medical practitioners have a </a:t>
                      </a:r>
                      <a:r>
                        <a:rPr lang="en-NZ" sz="2000" b="1" dirty="0">
                          <a:effectLst/>
                          <a:latin typeface="Arial" panose="020B0604020202020204" pitchFamily="34" charset="0"/>
                          <a:cs typeface="Arial" panose="020B0604020202020204" pitchFamily="34" charset="0"/>
                        </a:rPr>
                        <a:t>skills base </a:t>
                      </a:r>
                      <a:r>
                        <a:rPr lang="en-NZ" sz="2000" b="0" dirty="0">
                          <a:effectLst/>
                          <a:latin typeface="Arial" panose="020B0604020202020204" pitchFamily="34" charset="0"/>
                          <a:cs typeface="Arial" panose="020B0604020202020204" pitchFamily="34" charset="0"/>
                        </a:rPr>
                        <a:t>that includes</a:t>
                      </a:r>
                      <a:r>
                        <a:rPr lang="en-NZ" sz="2000" b="1" dirty="0">
                          <a:effectLst/>
                          <a:latin typeface="Arial" panose="020B0604020202020204" pitchFamily="34" charset="0"/>
                          <a:cs typeface="Arial" panose="020B0604020202020204" pitchFamily="34" charset="0"/>
                        </a:rPr>
                        <a:t>:</a:t>
                      </a:r>
                    </a:p>
                    <a:p>
                      <a:pPr marL="342900" indent="-342900" algn="l">
                        <a:lnSpc>
                          <a:spcPct val="100000"/>
                        </a:lnSpc>
                        <a:spcAft>
                          <a:spcPts val="800"/>
                        </a:spcAft>
                        <a:buFont typeface="Arial" panose="020B0604020202020204" pitchFamily="34" charset="0"/>
                        <a:buChar char="•"/>
                      </a:pPr>
                      <a:r>
                        <a:rPr lang="en-NZ" sz="2000" b="0" dirty="0" smtClean="0">
                          <a:effectLst/>
                          <a:latin typeface="Arial" panose="020B0604020202020204" pitchFamily="34" charset="0"/>
                          <a:cs typeface="Arial" panose="020B0604020202020204" pitchFamily="34" charset="0"/>
                        </a:rPr>
                        <a:t>Working </a:t>
                      </a:r>
                      <a:r>
                        <a:rPr lang="en-NZ" sz="2000" b="0" dirty="0">
                          <a:effectLst/>
                          <a:latin typeface="Arial" panose="020B0604020202020204" pitchFamily="34" charset="0"/>
                          <a:cs typeface="Arial" panose="020B0604020202020204" pitchFamily="34" charset="0"/>
                        </a:rPr>
                        <a:t>effectively within cross-cultural contexts </a:t>
                      </a:r>
                    </a:p>
                    <a:p>
                      <a:pPr marL="342900" indent="-342900" algn="l">
                        <a:lnSpc>
                          <a:spcPct val="100000"/>
                        </a:lnSpc>
                        <a:spcAft>
                          <a:spcPts val="800"/>
                        </a:spcAft>
                        <a:buFont typeface="Arial" panose="020B0604020202020204" pitchFamily="34" charset="0"/>
                        <a:buChar char="•"/>
                      </a:pPr>
                      <a:r>
                        <a:rPr lang="en-NZ" sz="2000" b="0" dirty="0">
                          <a:effectLst/>
                          <a:latin typeface="Arial" panose="020B0604020202020204" pitchFamily="34" charset="0"/>
                          <a:cs typeface="Arial" panose="020B0604020202020204" pitchFamily="34" charset="0"/>
                        </a:rPr>
                        <a:t>Using a definition of culture that is wider than ethnicity</a:t>
                      </a:r>
                    </a:p>
                    <a:p>
                      <a:pPr marL="342900" indent="-342900" algn="l">
                        <a:lnSpc>
                          <a:spcPct val="100000"/>
                        </a:lnSpc>
                        <a:spcAft>
                          <a:spcPts val="800"/>
                        </a:spcAft>
                        <a:buFont typeface="Arial" panose="020B0604020202020204" pitchFamily="34" charset="0"/>
                        <a:buChar char="•"/>
                      </a:pPr>
                      <a:r>
                        <a:rPr lang="en-NZ" sz="2000" b="0" dirty="0">
                          <a:effectLst/>
                          <a:latin typeface="Arial" panose="020B0604020202020204" pitchFamily="34" charset="0"/>
                          <a:cs typeface="Arial" panose="020B0604020202020204" pitchFamily="34" charset="0"/>
                        </a:rPr>
                        <a:t>ie other social groups defined by their behaviours, beliefs and </a:t>
                      </a:r>
                      <a:r>
                        <a:rPr lang="en-NZ" sz="2000" b="0" dirty="0" smtClean="0">
                          <a:effectLst/>
                          <a:latin typeface="Arial" panose="020B0604020202020204" pitchFamily="34" charset="0"/>
                          <a:cs typeface="Arial" panose="020B0604020202020204" pitchFamily="34" charset="0"/>
                        </a:rPr>
                        <a:t>values</a:t>
                      </a:r>
                      <a:r>
                        <a:rPr lang="en-NZ" sz="2000" b="0" dirty="0" smtClean="0">
                          <a:effectLst/>
                          <a:latin typeface="Arial" panose="020B0604020202020204" pitchFamily="34" charset="0"/>
                          <a:ea typeface="Cambria" panose="02040503050406030204" pitchFamily="18" charset="0"/>
                          <a:cs typeface="Arial" panose="020B0604020202020204" pitchFamily="34" charset="0"/>
                        </a:rPr>
                        <a:t>.</a:t>
                      </a:r>
                    </a:p>
                    <a:p>
                      <a:pPr marL="0" indent="0" algn="l">
                        <a:lnSpc>
                          <a:spcPct val="100000"/>
                        </a:lnSpc>
                        <a:spcAft>
                          <a:spcPts val="800"/>
                        </a:spcAft>
                        <a:buFont typeface="Arial" panose="020B0604020202020204" pitchFamily="34" charset="0"/>
                        <a:buNone/>
                      </a:pPr>
                      <a:endParaRPr lang="en-NZ" sz="2000" b="0" dirty="0">
                        <a:effectLst/>
                        <a:latin typeface="Arial" panose="020B0604020202020204" pitchFamily="34" charset="0"/>
                        <a:cs typeface="Arial" panose="020B0604020202020204" pitchFamily="34" charset="0"/>
                      </a:endParaRPr>
                    </a:p>
                  </a:txBody>
                  <a:tcPr marL="13711" marR="13711" marT="27912" marB="27912"/>
                </a:tc>
                <a:extLst>
                  <a:ext uri="{0D108BD9-81ED-4DB2-BD59-A6C34878D82A}">
                    <a16:rowId xmlns:a16="http://schemas.microsoft.com/office/drawing/2014/main" val="4124806997"/>
                  </a:ext>
                </a:extLst>
              </a:tr>
            </a:tbl>
          </a:graphicData>
        </a:graphic>
      </p:graphicFrame>
      <p:graphicFrame>
        <p:nvGraphicFramePr>
          <p:cNvPr id="7" name="Table 6">
            <a:extLst>
              <a:ext uri="{FF2B5EF4-FFF2-40B4-BE49-F238E27FC236}">
                <a16:creationId xmlns:a16="http://schemas.microsoft.com/office/drawing/2014/main" id="{67B430D1-0235-DFD3-AB29-104F5928C656}"/>
              </a:ext>
            </a:extLst>
          </p:cNvPr>
          <p:cNvGraphicFramePr>
            <a:graphicFrameLocks noGrp="1"/>
          </p:cNvGraphicFramePr>
          <p:nvPr>
            <p:extLst>
              <p:ext uri="{D42A27DB-BD31-4B8C-83A1-F6EECF244321}">
                <p14:modId xmlns:p14="http://schemas.microsoft.com/office/powerpoint/2010/main" val="381894284"/>
              </p:ext>
            </p:extLst>
          </p:nvPr>
        </p:nvGraphicFramePr>
        <p:xfrm>
          <a:off x="8244000" y="1363099"/>
          <a:ext cx="3600000" cy="4680000"/>
        </p:xfrm>
        <a:graphic>
          <a:graphicData uri="http://schemas.openxmlformats.org/drawingml/2006/table">
            <a:tbl>
              <a:tblPr firstRow="1" firstCol="1" bandRow="1">
                <a:tableStyleId>{10A1B5D5-9B99-4C35-A422-299274C87663}</a:tableStyleId>
              </a:tblPr>
              <a:tblGrid>
                <a:gridCol w="3600000">
                  <a:extLst>
                    <a:ext uri="{9D8B030D-6E8A-4147-A177-3AD203B41FA5}">
                      <a16:colId xmlns:a16="http://schemas.microsoft.com/office/drawing/2014/main" val="770181278"/>
                    </a:ext>
                  </a:extLst>
                </a:gridCol>
              </a:tblGrid>
              <a:tr h="374562">
                <a:tc>
                  <a:txBody>
                    <a:bodyPr/>
                    <a:lstStyle/>
                    <a:p>
                      <a:pPr algn="ctr">
                        <a:lnSpc>
                          <a:spcPct val="100000"/>
                        </a:lnSpc>
                        <a:spcAft>
                          <a:spcPts val="800"/>
                        </a:spcAft>
                      </a:pPr>
                      <a:r>
                        <a:rPr lang="mi-NZ" sz="2000" b="0" dirty="0">
                          <a:effectLst/>
                          <a:latin typeface="Arial" panose="020B0604020202020204" pitchFamily="34" charset="0"/>
                          <a:cs typeface="Arial" panose="020B0604020202020204" pitchFamily="34" charset="0"/>
                        </a:rPr>
                        <a:t>Cultural safety</a:t>
                      </a:r>
                      <a:endParaRPr lang="en-NZ" sz="2000" b="0" dirty="0">
                        <a:effectLst/>
                        <a:latin typeface="Arial" panose="020B0604020202020204" pitchFamily="34" charset="0"/>
                        <a:ea typeface="Cambria" panose="02040503050406030204" pitchFamily="18" charset="0"/>
                        <a:cs typeface="Arial" panose="020B0604020202020204" pitchFamily="34" charset="0"/>
                      </a:endParaRPr>
                    </a:p>
                  </a:txBody>
                  <a:tcPr marL="13711" marR="13711" marT="27912" marB="27912"/>
                </a:tc>
                <a:extLst>
                  <a:ext uri="{0D108BD9-81ED-4DB2-BD59-A6C34878D82A}">
                    <a16:rowId xmlns:a16="http://schemas.microsoft.com/office/drawing/2014/main" val="1656806574"/>
                  </a:ext>
                </a:extLst>
              </a:tr>
              <a:tr h="4305438">
                <a:tc>
                  <a:txBody>
                    <a:bodyPr/>
                    <a:lstStyle/>
                    <a:p>
                      <a:pPr algn="l">
                        <a:lnSpc>
                          <a:spcPct val="100000"/>
                        </a:lnSpc>
                        <a:spcAft>
                          <a:spcPts val="800"/>
                        </a:spcAft>
                      </a:pPr>
                      <a:r>
                        <a:rPr lang="en-NZ" sz="2000" b="0" dirty="0">
                          <a:effectLst/>
                          <a:latin typeface="Arial" panose="020B0604020202020204" pitchFamily="34" charset="0"/>
                          <a:cs typeface="Arial" panose="020B0604020202020204" pitchFamily="34" charset="0"/>
                        </a:rPr>
                        <a:t>Culturally safe medical practitioners have a </a:t>
                      </a:r>
                      <a:r>
                        <a:rPr lang="en-NZ" sz="2000" b="1" dirty="0">
                          <a:effectLst/>
                          <a:latin typeface="Arial" panose="020B0604020202020204" pitchFamily="34" charset="0"/>
                          <a:cs typeface="Arial" panose="020B0604020202020204" pitchFamily="34" charset="0"/>
                        </a:rPr>
                        <a:t>critical consciousness that </a:t>
                      </a:r>
                      <a:r>
                        <a:rPr lang="en-NZ" sz="2000" b="1" dirty="0" smtClean="0">
                          <a:effectLst/>
                          <a:latin typeface="Arial" panose="020B0604020202020204" pitchFamily="34" charset="0"/>
                          <a:cs typeface="Arial" panose="020B0604020202020204" pitchFamily="34" charset="0"/>
                        </a:rPr>
                        <a:t>includes:</a:t>
                      </a:r>
                    </a:p>
                    <a:p>
                      <a:pPr marL="342900" indent="-342900" algn="l">
                        <a:lnSpc>
                          <a:spcPct val="100000"/>
                        </a:lnSpc>
                        <a:spcAft>
                          <a:spcPts val="800"/>
                        </a:spcAft>
                        <a:buFont typeface="Arial" panose="020B0604020202020204" pitchFamily="34" charset="0"/>
                        <a:buChar char="•"/>
                      </a:pPr>
                      <a:r>
                        <a:rPr lang="en-NZ" sz="2000" b="0" dirty="0" smtClean="0">
                          <a:effectLst/>
                          <a:latin typeface="Arial" panose="020B0604020202020204" pitchFamily="34" charset="0"/>
                          <a:cs typeface="Arial" panose="020B0604020202020204" pitchFamily="34" charset="0"/>
                        </a:rPr>
                        <a:t>Self-reflection </a:t>
                      </a:r>
                      <a:r>
                        <a:rPr lang="en-NZ" sz="2000" b="0" dirty="0">
                          <a:effectLst/>
                          <a:latin typeface="Arial" panose="020B0604020202020204" pitchFamily="34" charset="0"/>
                          <a:cs typeface="Arial" panose="020B0604020202020204" pitchFamily="34" charset="0"/>
                        </a:rPr>
                        <a:t>on their own biases, attitudes, assumptions, stereotypes and prejudices</a:t>
                      </a:r>
                    </a:p>
                    <a:p>
                      <a:pPr marL="342900" indent="-342900" algn="l">
                        <a:lnSpc>
                          <a:spcPct val="100000"/>
                        </a:lnSpc>
                        <a:spcBef>
                          <a:spcPts val="600"/>
                        </a:spcBef>
                        <a:spcAft>
                          <a:spcPts val="600"/>
                        </a:spcAft>
                        <a:buFont typeface="Arial" panose="020B0604020202020204" pitchFamily="34" charset="0"/>
                        <a:buChar char="•"/>
                      </a:pPr>
                      <a:r>
                        <a:rPr lang="en-NZ" sz="2000" b="0" dirty="0" smtClean="0">
                          <a:effectLst/>
                          <a:latin typeface="Arial" panose="020B0604020202020204" pitchFamily="34" charset="0"/>
                          <a:cs typeface="Arial" panose="020B0604020202020204" pitchFamily="34" charset="0"/>
                        </a:rPr>
                        <a:t>Self-reflection on </a:t>
                      </a:r>
                      <a:r>
                        <a:rPr lang="en-NZ" sz="2000" b="0" dirty="0">
                          <a:effectLst/>
                          <a:latin typeface="Arial" panose="020B0604020202020204" pitchFamily="34" charset="0"/>
                          <a:cs typeface="Arial" panose="020B0604020202020204" pitchFamily="34" charset="0"/>
                        </a:rPr>
                        <a:t>wider structures and characteristics that may affect their practice</a:t>
                      </a:r>
                      <a:r>
                        <a:rPr lang="en-NZ" sz="2000" b="0" dirty="0" smtClean="0">
                          <a:effectLst/>
                          <a:latin typeface="Arial" panose="020B0604020202020204" pitchFamily="34" charset="0"/>
                          <a:cs typeface="Arial" panose="020B0604020202020204" pitchFamily="34" charset="0"/>
                        </a:rPr>
                        <a:t>.</a:t>
                      </a:r>
                    </a:p>
                    <a:p>
                      <a:pPr marL="0" indent="0" algn="l">
                        <a:lnSpc>
                          <a:spcPct val="100000"/>
                        </a:lnSpc>
                        <a:spcBef>
                          <a:spcPts val="600"/>
                        </a:spcBef>
                        <a:spcAft>
                          <a:spcPts val="600"/>
                        </a:spcAft>
                        <a:buFont typeface="Arial" panose="020B0604020202020204" pitchFamily="34" charset="0"/>
                        <a:buNone/>
                      </a:pPr>
                      <a:endParaRPr lang="en-NZ" sz="2000" b="0" dirty="0" smtClean="0">
                        <a:effectLst/>
                        <a:latin typeface="Arial" panose="020B0604020202020204" pitchFamily="34" charset="0"/>
                        <a:cs typeface="Arial" panose="020B0604020202020204" pitchFamily="34" charset="0"/>
                      </a:endParaRPr>
                    </a:p>
                  </a:txBody>
                  <a:tcPr marL="13711" marR="13711" marT="27912" marB="27912"/>
                </a:tc>
                <a:extLst>
                  <a:ext uri="{0D108BD9-81ED-4DB2-BD59-A6C34878D82A}">
                    <a16:rowId xmlns:a16="http://schemas.microsoft.com/office/drawing/2014/main" val="911307210"/>
                  </a:ext>
                </a:extLst>
              </a:tr>
            </a:tbl>
          </a:graphicData>
        </a:graphic>
      </p:graphicFrame>
      <p:pic>
        <p:nvPicPr>
          <p:cNvPr id="8" name="Picture 7"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9" name="Picture 8"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Tree>
    <p:extLst>
      <p:ext uri="{BB962C8B-B14F-4D97-AF65-F5344CB8AC3E}">
        <p14:creationId xmlns:p14="http://schemas.microsoft.com/office/powerpoint/2010/main" val="2655431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661738" y="521628"/>
            <a:ext cx="10651366" cy="42886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smtClean="0">
                <a:latin typeface="Arial" panose="020B0604020202020204" pitchFamily="34" charset="0"/>
                <a:ea typeface="Cambria" panose="02040503050406030204" pitchFamily="18" charset="0"/>
                <a:cs typeface="Arial" panose="020B0604020202020204" pitchFamily="34" charset="0"/>
              </a:rPr>
              <a:t>Proficiencies</a:t>
            </a:r>
            <a:endParaRPr lang="en-US" sz="3200" b="1" dirty="0" smtClean="0">
              <a:latin typeface="Arial" panose="020B0604020202020204" pitchFamily="34" charset="0"/>
              <a:cs typeface="Arial" panose="020B0604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9" name="Picture 8"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
        <p:nvSpPr>
          <p:cNvPr id="11" name="Rectangle 10">
            <a:extLst>
              <a:ext uri="{FF2B5EF4-FFF2-40B4-BE49-F238E27FC236}">
                <a16:creationId xmlns:a16="http://schemas.microsoft.com/office/drawing/2014/main" id="{B8C03480-221C-4A00-1F9B-78997BEF8E82}"/>
              </a:ext>
            </a:extLst>
          </p:cNvPr>
          <p:cNvSpPr/>
          <p:nvPr/>
        </p:nvSpPr>
        <p:spPr>
          <a:xfrm>
            <a:off x="403761" y="1744456"/>
            <a:ext cx="6341596" cy="4019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latin typeface="Arial" panose="020B0604020202020204" pitchFamily="34" charset="0"/>
                <a:cs typeface="Arial" panose="020B0604020202020204" pitchFamily="34" charset="0"/>
              </a:rPr>
              <a:t>Culturally safe practice:</a:t>
            </a:r>
          </a:p>
          <a:p>
            <a:pPr algn="ctr"/>
            <a:endParaRPr lang="en-NZ" sz="1100" b="1" dirty="0">
              <a:latin typeface="Arial" panose="020B0604020202020204" pitchFamily="34" charset="0"/>
              <a:cs typeface="Arial" panose="020B0604020202020204" pitchFamily="34" charset="0"/>
            </a:endParaRPr>
          </a:p>
          <a:p>
            <a:pPr marL="342900" indent="-342900">
              <a:spcBef>
                <a:spcPts val="600"/>
              </a:spcBef>
              <a:spcAft>
                <a:spcPts val="600"/>
              </a:spcAft>
              <a:buFont typeface="+mj-lt"/>
              <a:buAutoNum type="arabicPeriod"/>
            </a:pPr>
            <a:r>
              <a:rPr lang="en-NZ" sz="2400" dirty="0">
                <a:latin typeface="Arial" panose="020B0604020202020204" pitchFamily="34" charset="0"/>
                <a:cs typeface="Arial" panose="020B0604020202020204" pitchFamily="34" charset="0"/>
              </a:rPr>
              <a:t>Engage in ongoing development of critical consciousness</a:t>
            </a:r>
          </a:p>
          <a:p>
            <a:pPr marL="342900" indent="-342900">
              <a:spcBef>
                <a:spcPts val="600"/>
              </a:spcBef>
              <a:spcAft>
                <a:spcPts val="600"/>
              </a:spcAft>
              <a:buFont typeface="+mj-lt"/>
              <a:buAutoNum type="arabicPeriod"/>
            </a:pPr>
            <a:r>
              <a:rPr lang="en-NZ" sz="2400" dirty="0">
                <a:latin typeface="Arial" panose="020B0604020202020204" pitchFamily="34" charset="0"/>
                <a:cs typeface="Arial" panose="020B0604020202020204" pitchFamily="34" charset="0"/>
              </a:rPr>
              <a:t>Examine and redress power relationships</a:t>
            </a:r>
          </a:p>
          <a:p>
            <a:pPr marL="342900" indent="-342900">
              <a:spcBef>
                <a:spcPts val="600"/>
              </a:spcBef>
              <a:spcAft>
                <a:spcPts val="600"/>
              </a:spcAft>
              <a:buFont typeface="+mj-lt"/>
              <a:buAutoNum type="arabicPeriod"/>
            </a:pPr>
            <a:r>
              <a:rPr lang="en-NZ" sz="2400" dirty="0">
                <a:latin typeface="Arial" panose="020B0604020202020204" pitchFamily="34" charset="0"/>
                <a:cs typeface="Arial" panose="020B0604020202020204" pitchFamily="34" charset="0"/>
              </a:rPr>
              <a:t> Commit to transformative action</a:t>
            </a:r>
          </a:p>
          <a:p>
            <a:pPr marL="342900" indent="-342900">
              <a:spcBef>
                <a:spcPts val="600"/>
              </a:spcBef>
              <a:spcAft>
                <a:spcPts val="600"/>
              </a:spcAft>
              <a:buFont typeface="+mj-lt"/>
              <a:buAutoNum type="arabicPeriod"/>
            </a:pPr>
            <a:r>
              <a:rPr lang="en-NZ" sz="2400" dirty="0">
                <a:latin typeface="Arial" panose="020B0604020202020204" pitchFamily="34" charset="0"/>
                <a:cs typeface="Arial" panose="020B0604020202020204" pitchFamily="34" charset="0"/>
              </a:rPr>
              <a:t> Ensure that ‘cultural safety’ is determined by patients and communities served</a:t>
            </a:r>
          </a:p>
        </p:txBody>
      </p:sp>
      <p:pic>
        <p:nvPicPr>
          <p:cNvPr id="12" name="Picture 11" descr="Chart, diagram&#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832" y="1676734"/>
            <a:ext cx="4268896" cy="4154622"/>
          </a:xfrm>
          <a:prstGeom prst="rect">
            <a:avLst/>
          </a:prstGeom>
          <a:noFill/>
          <a:ln>
            <a:noFill/>
          </a:ln>
        </p:spPr>
      </p:pic>
      <p:cxnSp>
        <p:nvCxnSpPr>
          <p:cNvPr id="13" name="Straight Connector 12">
            <a:extLst>
              <a:ext uri="{FF2B5EF4-FFF2-40B4-BE49-F238E27FC236}">
                <a16:creationId xmlns:a16="http://schemas.microsoft.com/office/drawing/2014/main" id="{8E58B00D-E2FC-0F98-D8DD-9232416D4CE5}"/>
              </a:ext>
            </a:extLst>
          </p:cNvPr>
          <p:cNvCxnSpPr>
            <a:cxnSpLocks/>
          </p:cNvCxnSpPr>
          <p:nvPr/>
        </p:nvCxnSpPr>
        <p:spPr>
          <a:xfrm flipH="1">
            <a:off x="6423774" y="3717950"/>
            <a:ext cx="235927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1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10;&#10;Description automatically generated">
            <a:extLst>
              <a:ext uri="{FF2B5EF4-FFF2-40B4-BE49-F238E27FC236}">
                <a16:creationId xmlns:a16="http://schemas.microsoft.com/office/drawing/2014/main" id="{71D5C538-46D5-C545-A52B-A77B816F98B8}"/>
              </a:ext>
            </a:extLst>
          </p:cNvPr>
          <p:cNvPicPr>
            <a:picLocks noChangeAspect="1"/>
          </p:cNvPicPr>
          <p:nvPr/>
        </p:nvPicPr>
        <p:blipFill rotWithShape="1">
          <a:blip r:embed="rId3"/>
          <a:srcRect l="17601" t="14214" r="10344" b="43781"/>
          <a:stretch/>
        </p:blipFill>
        <p:spPr>
          <a:xfrm>
            <a:off x="2987842" y="1327052"/>
            <a:ext cx="6216316" cy="5059522"/>
          </a:xfrm>
          <a:prstGeom prst="rect">
            <a:avLst/>
          </a:prstGeom>
        </p:spPr>
      </p:pic>
      <p:sp>
        <p:nvSpPr>
          <p:cNvPr id="6" name="Title 1">
            <a:extLst>
              <a:ext uri="{FF2B5EF4-FFF2-40B4-BE49-F238E27FC236}">
                <a16:creationId xmlns:a16="http://schemas.microsoft.com/office/drawing/2014/main" id="{4134999D-9689-AD18-4C55-D6F2E54ADD97}"/>
              </a:ext>
            </a:extLst>
          </p:cNvPr>
          <p:cNvSpPr txBox="1">
            <a:spLocks/>
          </p:cNvSpPr>
          <p:nvPr/>
        </p:nvSpPr>
        <p:spPr>
          <a:xfrm>
            <a:off x="770317" y="280997"/>
            <a:ext cx="10651366" cy="100638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a:latin typeface="Arial" panose="020B0604020202020204" pitchFamily="34" charset="0"/>
                <a:ea typeface="Cambria" panose="02040503050406030204" pitchFamily="18" charset="0"/>
                <a:cs typeface="Arial" panose="020B0604020202020204" pitchFamily="34" charset="0"/>
              </a:rPr>
              <a:t>Enabling P</a:t>
            </a:r>
            <a:r>
              <a:rPr lang="en-US" sz="3200" b="1" dirty="0" smtClean="0">
                <a:latin typeface="Arial" panose="020B0604020202020204" pitchFamily="34" charset="0"/>
                <a:ea typeface="Cambria" panose="02040503050406030204" pitchFamily="18" charset="0"/>
                <a:cs typeface="Arial" panose="020B0604020202020204" pitchFamily="34" charset="0"/>
              </a:rPr>
              <a:t>roficiencies, </a:t>
            </a:r>
            <a:r>
              <a:rPr lang="en-US" sz="3200" b="1" dirty="0">
                <a:latin typeface="Arial" panose="020B0604020202020204" pitchFamily="34" charset="0"/>
                <a:ea typeface="Cambria" panose="02040503050406030204" pitchFamily="18" charset="0"/>
                <a:cs typeface="Arial" panose="020B0604020202020204" pitchFamily="34" charset="0"/>
              </a:rPr>
              <a:t>T</a:t>
            </a:r>
            <a:r>
              <a:rPr lang="en-US" sz="3200" b="1" dirty="0" smtClean="0">
                <a:latin typeface="Arial" panose="020B0604020202020204" pitchFamily="34" charset="0"/>
                <a:ea typeface="Cambria" panose="02040503050406030204" pitchFamily="18" charset="0"/>
                <a:cs typeface="Arial" panose="020B0604020202020204" pitchFamily="34" charset="0"/>
              </a:rPr>
              <a:t>eaching Methods,</a:t>
            </a:r>
            <a:br>
              <a:rPr lang="en-US" sz="3200" b="1" dirty="0" smtClean="0">
                <a:latin typeface="Arial" panose="020B0604020202020204" pitchFamily="34" charset="0"/>
                <a:ea typeface="Cambria" panose="02040503050406030204" pitchFamily="18" charset="0"/>
                <a:cs typeface="Arial" panose="020B0604020202020204" pitchFamily="34" charset="0"/>
              </a:rPr>
            </a:br>
            <a:r>
              <a:rPr lang="en-US" sz="3200" b="1" dirty="0" smtClean="0">
                <a:latin typeface="Arial" panose="020B0604020202020204" pitchFamily="34" charset="0"/>
                <a:ea typeface="Cambria" panose="02040503050406030204" pitchFamily="18" charset="0"/>
                <a:cs typeface="Arial" panose="020B0604020202020204" pitchFamily="34" charset="0"/>
              </a:rPr>
              <a:t> and Assessment</a:t>
            </a:r>
            <a:endParaRPr lang="en-US" sz="3200" b="1" dirty="0">
              <a:latin typeface="Arial" panose="020B0604020202020204" pitchFamily="34" charset="0"/>
              <a:ea typeface="Cambria" panose="02040503050406030204" pitchFamily="18" charset="0"/>
              <a:cs typeface="Arial" panose="020B0604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9" name="Picture 8"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5">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Tree>
    <p:extLst>
      <p:ext uri="{BB962C8B-B14F-4D97-AF65-F5344CB8AC3E}">
        <p14:creationId xmlns:p14="http://schemas.microsoft.com/office/powerpoint/2010/main" val="2397402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770317" y="521628"/>
            <a:ext cx="10651366" cy="42886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pPr marL="0" lvl="1" algn="ctr">
              <a:lnSpc>
                <a:spcPct val="90000"/>
              </a:lnSpc>
              <a:spcBef>
                <a:spcPct val="0"/>
              </a:spcBef>
            </a:pPr>
            <a:r>
              <a:rPr lang="en-NZ" sz="3200" b="1" dirty="0">
                <a:solidFill>
                  <a:srgbClr val="445660"/>
                </a:solidFill>
                <a:latin typeface="Calibri" panose="020F0502020204030204" pitchFamily="34" charset="0"/>
                <a:ea typeface="Cambria" panose="02040503050406030204" pitchFamily="18" charset="0"/>
                <a:cs typeface="Times New Roman" panose="02020603050405020304" pitchFamily="18" charset="0"/>
              </a:rPr>
              <a:t>Cultural </a:t>
            </a:r>
            <a:r>
              <a:rPr lang="mi-NZ" sz="3200" b="1" dirty="0" smtClean="0">
                <a:solidFill>
                  <a:srgbClr val="445660"/>
                </a:solidFill>
                <a:latin typeface="Calibri" panose="020F0502020204030204" pitchFamily="34" charset="0"/>
                <a:ea typeface="Cambria" panose="02040503050406030204" pitchFamily="18" charset="0"/>
                <a:cs typeface="Times New Roman" panose="02020603050405020304" pitchFamily="18" charset="0"/>
              </a:rPr>
              <a:t>Safety</a:t>
            </a:r>
            <a:r>
              <a:rPr lang="en-NZ" sz="3200" b="1" dirty="0" smtClean="0">
                <a:solidFill>
                  <a:srgbClr val="445660"/>
                </a:solidFill>
                <a:latin typeface="Calibri" panose="020F0502020204030204" pitchFamily="34" charset="0"/>
                <a:ea typeface="Cambria" panose="02040503050406030204" pitchFamily="18" charset="0"/>
                <a:cs typeface="Times New Roman" panose="02020603050405020304" pitchFamily="18" charset="0"/>
              </a:rPr>
              <a:t> Self-assessment </a:t>
            </a:r>
            <a:r>
              <a:rPr lang="en-NZ" sz="3200" b="1" dirty="0">
                <a:solidFill>
                  <a:srgbClr val="445660"/>
                </a:solidFill>
                <a:latin typeface="Calibri" panose="020F0502020204030204" pitchFamily="34" charset="0"/>
                <a:ea typeface="Cambria" panose="02040503050406030204" pitchFamily="18" charset="0"/>
                <a:cs typeface="Times New Roman" panose="02020603050405020304" pitchFamily="18" charset="0"/>
              </a:rPr>
              <a:t>T</a:t>
            </a:r>
            <a:r>
              <a:rPr lang="en-NZ" sz="3200" b="1" dirty="0" smtClean="0">
                <a:solidFill>
                  <a:srgbClr val="445660"/>
                </a:solidFill>
                <a:latin typeface="Calibri" panose="020F0502020204030204" pitchFamily="34" charset="0"/>
                <a:ea typeface="Cambria" panose="02040503050406030204" pitchFamily="18" charset="0"/>
                <a:cs typeface="Times New Roman" panose="02020603050405020304" pitchFamily="18" charset="0"/>
              </a:rPr>
              <a:t>ool</a:t>
            </a:r>
            <a:endParaRPr lang="en-NZ" sz="3200" b="1" dirty="0">
              <a:solidFill>
                <a:srgbClr val="445660"/>
              </a:solidFill>
              <a:latin typeface="Calibri" panose="020F0502020204030204" pitchFamily="34" charset="0"/>
              <a:ea typeface="Cambria" panose="02040503050406030204" pitchFamily="18" charset="0"/>
              <a:cs typeface="Times New Roman" panose="02020603050405020304" pitchFamily="18" charset="0"/>
            </a:endParaRPr>
          </a:p>
        </p:txBody>
      </p:sp>
      <p:pic>
        <p:nvPicPr>
          <p:cNvPr id="8" name="Picture 7"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9" name="Picture 8"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pic>
        <p:nvPicPr>
          <p:cNvPr id="11" name="Picture 10">
            <a:extLst>
              <a:ext uri="{FF2B5EF4-FFF2-40B4-BE49-F238E27FC236}">
                <a16:creationId xmlns:a16="http://schemas.microsoft.com/office/drawing/2014/main" id="{9614849D-5347-958D-B858-401F15E187DD}"/>
              </a:ext>
            </a:extLst>
          </p:cNvPr>
          <p:cNvPicPr>
            <a:picLocks noChangeAspect="1"/>
          </p:cNvPicPr>
          <p:nvPr/>
        </p:nvPicPr>
        <p:blipFill rotWithShape="1">
          <a:blip r:embed="rId6"/>
          <a:srcRect l="1234" t="5657" r="1663" b="2667"/>
          <a:stretch/>
        </p:blipFill>
        <p:spPr>
          <a:xfrm>
            <a:off x="1548063" y="1215190"/>
            <a:ext cx="9095874" cy="4427621"/>
          </a:xfrm>
          <a:prstGeom prst="rect">
            <a:avLst/>
          </a:prstGeom>
        </p:spPr>
      </p:pic>
    </p:spTree>
    <p:extLst>
      <p:ext uri="{BB962C8B-B14F-4D97-AF65-F5344CB8AC3E}">
        <p14:creationId xmlns:p14="http://schemas.microsoft.com/office/powerpoint/2010/main" val="3337467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327098-6BA2-F160-E7A2-A778687D5851}"/>
              </a:ext>
            </a:extLst>
          </p:cNvPr>
          <p:cNvSpPr txBox="1"/>
          <p:nvPr/>
        </p:nvSpPr>
        <p:spPr>
          <a:xfrm>
            <a:off x="2948171" y="1843951"/>
            <a:ext cx="7266640" cy="2862322"/>
          </a:xfrm>
          <a:prstGeom prst="rect">
            <a:avLst/>
          </a:prstGeom>
          <a:noFill/>
        </p:spPr>
        <p:txBody>
          <a:bodyPr wrap="square">
            <a:spAutoFit/>
          </a:bodyPr>
          <a:lstStyle/>
          <a:p>
            <a:r>
              <a:rPr lang="mi-NZ" sz="2000" dirty="0">
                <a:latin typeface="Arial" panose="020B0604020202020204" pitchFamily="34" charset="0"/>
                <a:cs typeface="Arial" panose="020B0604020202020204" pitchFamily="34" charset="0"/>
              </a:rPr>
              <a:t>This is an Aotearoa </a:t>
            </a:r>
            <a:r>
              <a:rPr lang="mi-NZ" sz="2000" dirty="0" smtClean="0">
                <a:latin typeface="Arial" panose="020B0604020202020204" pitchFamily="34" charset="0"/>
                <a:cs typeface="Arial" panose="020B0604020202020204" pitchFamily="34" charset="0"/>
              </a:rPr>
              <a:t>context</a:t>
            </a:r>
          </a:p>
          <a:p>
            <a:endParaRPr lang="mi-NZ" sz="2000" dirty="0">
              <a:latin typeface="Arial" panose="020B0604020202020204" pitchFamily="34" charset="0"/>
              <a:cs typeface="Arial" panose="020B0604020202020204" pitchFamily="34" charset="0"/>
            </a:endParaRPr>
          </a:p>
          <a:p>
            <a:r>
              <a:rPr lang="mi-NZ" sz="2000" dirty="0">
                <a:latin typeface="Arial" panose="020B0604020202020204" pitchFamily="34" charset="0"/>
                <a:cs typeface="Arial" panose="020B0604020202020204" pitchFamily="34" charset="0"/>
              </a:rPr>
              <a:t>Cultural safety of college organisations and their environments</a:t>
            </a:r>
          </a:p>
          <a:p>
            <a:endParaRPr lang="mi-NZ" sz="2000" dirty="0" smtClean="0">
              <a:latin typeface="Arial" panose="020B0604020202020204" pitchFamily="34" charset="0"/>
              <a:cs typeface="Arial" panose="020B0604020202020204" pitchFamily="34" charset="0"/>
            </a:endParaRPr>
          </a:p>
          <a:p>
            <a:r>
              <a:rPr lang="mi-NZ" sz="2000" dirty="0" smtClean="0">
                <a:latin typeface="Arial" panose="020B0604020202020204" pitchFamily="34" charset="0"/>
                <a:cs typeface="Arial" panose="020B0604020202020204" pitchFamily="34" charset="0"/>
              </a:rPr>
              <a:t>Curriculum </a:t>
            </a:r>
            <a:r>
              <a:rPr lang="mi-NZ" sz="2000" dirty="0">
                <a:latin typeface="Arial" panose="020B0604020202020204" pitchFamily="34" charset="0"/>
                <a:cs typeface="Arial" panose="020B0604020202020204" pitchFamily="34" charset="0"/>
              </a:rPr>
              <a:t>development – contextualising to each college</a:t>
            </a:r>
          </a:p>
          <a:p>
            <a:endParaRPr lang="mi-NZ" sz="2000" dirty="0" smtClean="0">
              <a:latin typeface="Arial" panose="020B0604020202020204" pitchFamily="34" charset="0"/>
              <a:cs typeface="Arial" panose="020B0604020202020204" pitchFamily="34" charset="0"/>
            </a:endParaRPr>
          </a:p>
          <a:p>
            <a:r>
              <a:rPr lang="mi-NZ" sz="2000" dirty="0" smtClean="0">
                <a:latin typeface="Arial" panose="020B0604020202020204" pitchFamily="34" charset="0"/>
                <a:cs typeface="Arial" panose="020B0604020202020204" pitchFamily="34" charset="0"/>
              </a:rPr>
              <a:t>Delivery </a:t>
            </a:r>
            <a:r>
              <a:rPr lang="mi-NZ" sz="2000" dirty="0">
                <a:latin typeface="Arial" panose="020B0604020202020204" pitchFamily="34" charset="0"/>
                <a:cs typeface="Arial" panose="020B0604020202020204" pitchFamily="34" charset="0"/>
              </a:rPr>
              <a:t>of training – educator </a:t>
            </a:r>
            <a:r>
              <a:rPr lang="mi-NZ" sz="2000" dirty="0" smtClean="0">
                <a:latin typeface="Arial" panose="020B0604020202020204" pitchFamily="34" charset="0"/>
                <a:cs typeface="Arial" panose="020B0604020202020204" pitchFamily="34" charset="0"/>
              </a:rPr>
              <a:t>workforce</a:t>
            </a:r>
          </a:p>
          <a:p>
            <a:endParaRPr lang="mi-NZ" sz="2000" dirty="0">
              <a:latin typeface="Arial" panose="020B0604020202020204" pitchFamily="34" charset="0"/>
              <a:cs typeface="Arial" panose="020B0604020202020204" pitchFamily="34" charset="0"/>
            </a:endParaRPr>
          </a:p>
          <a:p>
            <a:r>
              <a:rPr lang="mi-NZ" sz="2000" dirty="0">
                <a:latin typeface="Arial" panose="020B0604020202020204" pitchFamily="34" charset="0"/>
                <a:cs typeface="Arial" panose="020B0604020202020204" pitchFamily="34" charset="0"/>
              </a:rPr>
              <a:t>Avoiding cultural overload</a:t>
            </a:r>
            <a:endParaRPr lang="mi-NZ" sz="20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a:latin typeface="Arial" panose="020B0604020202020204" pitchFamily="34" charset="0"/>
                <a:cs typeface="Arial" panose="020B0604020202020204" pitchFamily="34" charset="0"/>
              </a:rPr>
              <a:t>Implementation </a:t>
            </a:r>
            <a:r>
              <a:rPr lang="en-US" sz="3200" b="1" dirty="0" smtClean="0">
                <a:latin typeface="Arial" panose="020B0604020202020204" pitchFamily="34" charset="0"/>
                <a:cs typeface="Arial" panose="020B0604020202020204" pitchFamily="34" charset="0"/>
              </a:rPr>
              <a:t>points </a:t>
            </a:r>
            <a:r>
              <a:rPr lang="en-US" sz="3200" b="1" dirty="0">
                <a:latin typeface="Arial" panose="020B0604020202020204" pitchFamily="34" charset="0"/>
                <a:cs typeface="Arial" panose="020B0604020202020204" pitchFamily="34" charset="0"/>
              </a:rPr>
              <a:t>to consider</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pic>
        <p:nvPicPr>
          <p:cNvPr id="13" name="Picture 12"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14" name="Picture 13"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Tree>
    <p:extLst>
      <p:ext uri="{BB962C8B-B14F-4D97-AF65-F5344CB8AC3E}">
        <p14:creationId xmlns:p14="http://schemas.microsoft.com/office/powerpoint/2010/main" val="3218129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327098-6BA2-F160-E7A2-A778687D5851}"/>
              </a:ext>
            </a:extLst>
          </p:cNvPr>
          <p:cNvSpPr txBox="1"/>
          <p:nvPr/>
        </p:nvSpPr>
        <p:spPr>
          <a:xfrm>
            <a:off x="2948171" y="1843951"/>
            <a:ext cx="7266640" cy="317009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What training activities are currently taking </a:t>
            </a:r>
            <a:r>
              <a:rPr lang="en-US" sz="2000" dirty="0" smtClean="0">
                <a:latin typeface="Arial" panose="020B0604020202020204" pitchFamily="34" charset="0"/>
                <a:cs typeface="Arial" panose="020B0604020202020204" pitchFamily="34" charset="0"/>
              </a:rPr>
              <a:t>place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your college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your work place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your personal practice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Do they include cultural safety?</a:t>
            </a:r>
          </a:p>
        </p:txBody>
      </p:sp>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a:latin typeface="Arial" panose="020B0604020202020204" pitchFamily="34" charset="0"/>
                <a:cs typeface="Arial" panose="020B0604020202020204" pitchFamily="34" charset="0"/>
              </a:rPr>
              <a:t>Issues - training</a:t>
            </a:r>
          </a:p>
        </p:txBody>
      </p:sp>
      <p:pic>
        <p:nvPicPr>
          <p:cNvPr id="13" name="Picture 12"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14" name="Picture 13"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Tree>
    <p:extLst>
      <p:ext uri="{BB962C8B-B14F-4D97-AF65-F5344CB8AC3E}">
        <p14:creationId xmlns:p14="http://schemas.microsoft.com/office/powerpoint/2010/main" val="3238733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327098-6BA2-F160-E7A2-A778687D5851}"/>
              </a:ext>
            </a:extLst>
          </p:cNvPr>
          <p:cNvSpPr txBox="1"/>
          <p:nvPr/>
        </p:nvSpPr>
        <p:spPr>
          <a:xfrm>
            <a:off x="2948171" y="1843951"/>
            <a:ext cx="7266640" cy="4401205"/>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Māori health and cultural competence not implemented in some colleges.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Is Hauora Māori/cultural competence a generic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with tweaks for different colleges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Is cultural safety a separate </a:t>
            </a:r>
            <a:r>
              <a:rPr lang="en-US" sz="2000" dirty="0" err="1">
                <a:latin typeface="Arial" panose="020B0604020202020204" pitchFamily="34" charset="0"/>
                <a:cs typeface="Arial" panose="020B0604020202020204" pitchFamily="34" charset="0"/>
              </a:rPr>
              <a:t>programme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Who develops cultural safety training? External advice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Assessment and monitoring: “Fun, easy and necessary”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nature of compliance monitoring</a:t>
            </a:r>
          </a:p>
          <a:p>
            <a:endParaRPr lang="en-US" sz="20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a:latin typeface="Arial" panose="020B0604020202020204" pitchFamily="34" charset="0"/>
                <a:cs typeface="Arial" panose="020B0604020202020204" pitchFamily="34" charset="0"/>
              </a:rPr>
              <a:t>Issues - training</a:t>
            </a:r>
          </a:p>
        </p:txBody>
      </p:sp>
      <p:pic>
        <p:nvPicPr>
          <p:cNvPr id="13" name="Picture 12"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14" name="Picture 13"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Tree>
    <p:extLst>
      <p:ext uri="{BB962C8B-B14F-4D97-AF65-F5344CB8AC3E}">
        <p14:creationId xmlns:p14="http://schemas.microsoft.com/office/powerpoint/2010/main" val="3029039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327098-6BA2-F160-E7A2-A778687D5851}"/>
              </a:ext>
            </a:extLst>
          </p:cNvPr>
          <p:cNvSpPr txBox="1"/>
          <p:nvPr/>
        </p:nvSpPr>
        <p:spPr>
          <a:xfrm>
            <a:off x="2948171" y="1843951"/>
            <a:ext cx="7266640" cy="378565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Cultural safety gap between training and service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Culturally safe </a:t>
            </a:r>
            <a:r>
              <a:rPr lang="en-US" sz="2000" dirty="0" err="1">
                <a:latin typeface="Arial" panose="020B0604020202020204" pitchFamily="34" charset="0"/>
                <a:cs typeface="Arial" panose="020B0604020202020204" pitchFamily="34" charset="0"/>
              </a:rPr>
              <a:t>behaviour</a:t>
            </a:r>
            <a:r>
              <a:rPr lang="en-US" sz="2000" dirty="0">
                <a:latin typeface="Arial" panose="020B0604020202020204" pitchFamily="34" charset="0"/>
                <a:cs typeface="Arial" panose="020B0604020202020204" pitchFamily="34" charset="0"/>
              </a:rPr>
              <a:t>: personal and organizational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Cultural safety excuses: workforce fatigue and resource restriction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Culturally safe environments for young Māori doctors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Cultural safety and equity issues not well understood</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134999D-9689-AD18-4C55-D6F2E54ADD97}"/>
              </a:ext>
            </a:extLst>
          </p:cNvPr>
          <p:cNvSpPr txBox="1">
            <a:spLocks/>
          </p:cNvSpPr>
          <p:nvPr/>
        </p:nvSpPr>
        <p:spPr>
          <a:xfrm>
            <a:off x="878898" y="521628"/>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a:latin typeface="Arial" panose="020B0604020202020204" pitchFamily="34" charset="0"/>
                <a:cs typeface="Arial" panose="020B0604020202020204" pitchFamily="34" charset="0"/>
              </a:rPr>
              <a:t>Unresolved contextual </a:t>
            </a:r>
            <a:r>
              <a:rPr lang="en-US" sz="3200" b="1" dirty="0" smtClean="0">
                <a:latin typeface="Arial" panose="020B0604020202020204" pitchFamily="34" charset="0"/>
                <a:cs typeface="Arial" panose="020B0604020202020204" pitchFamily="34" charset="0"/>
              </a:rPr>
              <a:t>issues</a:t>
            </a:r>
            <a:endParaRPr lang="en-US" sz="3200" b="1" dirty="0">
              <a:latin typeface="Arial" panose="020B0604020202020204" pitchFamily="34" charset="0"/>
              <a:cs typeface="Arial" panose="020B0604020202020204" pitchFamily="34" charset="0"/>
            </a:endParaRPr>
          </a:p>
        </p:txBody>
      </p:sp>
      <p:pic>
        <p:nvPicPr>
          <p:cNvPr id="13" name="Picture 12" descr="A picture containing logo&#10;&#10;Description automatically generated">
            <a:extLst>
              <a:ext uri="{FF2B5EF4-FFF2-40B4-BE49-F238E27FC236}">
                <a16:creationId xmlns:a16="http://schemas.microsoft.com/office/drawing/2014/main" id="{B64BB4D7-0AC3-8CD6-ECC6-A7709CE4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117" y="6090754"/>
            <a:ext cx="838400" cy="740405"/>
          </a:xfrm>
          <a:prstGeom prst="rect">
            <a:avLst/>
          </a:prstGeom>
        </p:spPr>
      </p:pic>
      <p:pic>
        <p:nvPicPr>
          <p:cNvPr id="14" name="Picture 13" descr="Logo, company name&#10;&#10;Description automatically generated">
            <a:extLst>
              <a:ext uri="{FF2B5EF4-FFF2-40B4-BE49-F238E27FC236}">
                <a16:creationId xmlns:a16="http://schemas.microsoft.com/office/drawing/2014/main" id="{D09C7532-DD3B-CC34-1458-FC3969D2E1BF}"/>
              </a:ext>
            </a:extLst>
          </p:cNvPr>
          <p:cNvPicPr/>
          <p:nvPr/>
        </p:nvPicPr>
        <p:blipFill>
          <a:blip r:embed="rId4">
            <a:extLst>
              <a:ext uri="{28A0092B-C50C-407E-A947-70E740481C1C}">
                <a14:useLocalDpi xmlns:a14="http://schemas.microsoft.com/office/drawing/2010/main" val="0"/>
              </a:ext>
            </a:extLst>
          </a:blip>
          <a:stretch>
            <a:fillRect/>
          </a:stretch>
        </p:blipFill>
        <p:spPr>
          <a:xfrm>
            <a:off x="9476704" y="6135856"/>
            <a:ext cx="1761194" cy="6502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08" y="6215592"/>
            <a:ext cx="2709678" cy="490729"/>
          </a:xfrm>
          <a:prstGeom prst="rect">
            <a:avLst/>
          </a:prstGeom>
        </p:spPr>
      </p:pic>
    </p:spTree>
    <p:extLst>
      <p:ext uri="{BB962C8B-B14F-4D97-AF65-F5344CB8AC3E}">
        <p14:creationId xmlns:p14="http://schemas.microsoft.com/office/powerpoint/2010/main" val="4143792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59DB19-C165-9551-9875-0086B9952F98}"/>
              </a:ext>
            </a:extLst>
          </p:cNvPr>
          <p:cNvSpPr/>
          <p:nvPr/>
        </p:nvSpPr>
        <p:spPr>
          <a:xfrm>
            <a:off x="895356" y="3255780"/>
            <a:ext cx="5057770" cy="1015663"/>
          </a:xfrm>
          <a:prstGeom prst="rect">
            <a:avLst/>
          </a:prstGeom>
        </p:spPr>
        <p:txBody>
          <a:bodyPr wrap="square">
            <a:spAutoFit/>
          </a:bodyPr>
          <a:lstStyle/>
          <a:p>
            <a:pPr algn="ctr"/>
            <a:r>
              <a:rPr lang="mi-NZ" sz="2000" dirty="0">
                <a:latin typeface="Arial" panose="020B0604020202020204" pitchFamily="34" charset="0"/>
                <a:cs typeface="Arial" panose="020B0604020202020204" pitchFamily="34" charset="0"/>
              </a:rPr>
              <a:t>Nursing did it first</a:t>
            </a:r>
          </a:p>
          <a:p>
            <a:pPr algn="ctr"/>
            <a:endParaRPr lang="mi-NZ" sz="2000" dirty="0">
              <a:latin typeface="Arial" panose="020B0604020202020204" pitchFamily="34" charset="0"/>
              <a:cs typeface="Arial" panose="020B0604020202020204" pitchFamily="34" charset="0"/>
            </a:endParaRPr>
          </a:p>
          <a:p>
            <a:pPr algn="ctr"/>
            <a:r>
              <a:rPr lang="mi-NZ" sz="2000" dirty="0">
                <a:latin typeface="Arial" panose="020B0604020202020204" pitchFamily="34" charset="0"/>
                <a:cs typeface="Arial" panose="020B0604020202020204" pitchFamily="34" charset="0"/>
              </a:rPr>
              <a:t>Getting the best </a:t>
            </a:r>
            <a:r>
              <a:rPr lang="mi-NZ" sz="2000" dirty="0" smtClean="0">
                <a:latin typeface="Arial" panose="020B0604020202020204" pitchFamily="34" charset="0"/>
                <a:cs typeface="Arial" panose="020B0604020202020204" pitchFamily="34" charset="0"/>
              </a:rPr>
              <a:t>outcomes </a:t>
            </a:r>
            <a:r>
              <a:rPr lang="mi-NZ" sz="2000" dirty="0">
                <a:latin typeface="Arial" panose="020B0604020202020204" pitchFamily="34" charset="0"/>
                <a:cs typeface="Arial" panose="020B0604020202020204" pitchFamily="34" charset="0"/>
              </a:rPr>
              <a:t>for Māori </a:t>
            </a:r>
            <a:endParaRPr lang="en-US" sz="2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469851"/>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a:latin typeface="Arial" panose="020B0604020202020204" pitchFamily="34" charset="0"/>
                <a:cs typeface="Arial" panose="020B0604020202020204" pitchFamily="34" charset="0"/>
              </a:rPr>
              <a:t>Te Kawa Whakaruruhau</a:t>
            </a:r>
          </a:p>
        </p:txBody>
      </p:sp>
      <p:grpSp>
        <p:nvGrpSpPr>
          <p:cNvPr id="7" name="Group 6"/>
          <p:cNvGrpSpPr/>
          <p:nvPr/>
        </p:nvGrpSpPr>
        <p:grpSpPr>
          <a:xfrm>
            <a:off x="7497208" y="1826874"/>
            <a:ext cx="3521368" cy="4181250"/>
            <a:chOff x="7497208" y="1826874"/>
            <a:chExt cx="3521368" cy="4181250"/>
          </a:xfrm>
        </p:grpSpPr>
        <p:sp>
          <p:nvSpPr>
            <p:cNvPr id="8" name="TextBox 7">
              <a:extLst>
                <a:ext uri="{FF2B5EF4-FFF2-40B4-BE49-F238E27FC236}">
                  <a16:creationId xmlns:a16="http://schemas.microsoft.com/office/drawing/2014/main" id="{A0CA14F0-E32A-2299-33A7-0F3040860AAF}"/>
                </a:ext>
              </a:extLst>
            </p:cNvPr>
            <p:cNvSpPr txBox="1"/>
            <p:nvPr/>
          </p:nvSpPr>
          <p:spPr>
            <a:xfrm>
              <a:off x="7497208" y="5608014"/>
              <a:ext cx="3521368" cy="400110"/>
            </a:xfrm>
            <a:prstGeom prst="rect">
              <a:avLst/>
            </a:prstGeom>
            <a:noFill/>
          </p:spPr>
          <p:txBody>
            <a:bodyPr wrap="square">
              <a:spAutoFit/>
            </a:bodyPr>
            <a:lstStyle/>
            <a:p>
              <a:pPr algn="ctr"/>
              <a:r>
                <a:rPr lang="en-US" sz="2000" dirty="0" err="1" smtClean="0">
                  <a:latin typeface="Arial" panose="020B0604020202020204" pitchFamily="34" charset="0"/>
                  <a:cs typeface="Arial" panose="020B0604020202020204" pitchFamily="34" charset="0"/>
                </a:rPr>
                <a:t>Dr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Irihapeti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Ramsden</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DBE589E-0172-B6D7-4E93-4E228BBAA174}"/>
                </a:ext>
              </a:extLst>
            </p:cNvPr>
            <p:cNvPicPr>
              <a:picLocks noChangeAspect="1"/>
            </p:cNvPicPr>
            <p:nvPr/>
          </p:nvPicPr>
          <p:blipFill>
            <a:blip r:embed="rId3"/>
            <a:stretch>
              <a:fillRect/>
            </a:stretch>
          </p:blipFill>
          <p:spPr>
            <a:xfrm>
              <a:off x="7497208" y="1826874"/>
              <a:ext cx="3521368" cy="3781140"/>
            </a:xfrm>
            <a:prstGeom prst="rect">
              <a:avLst/>
            </a:prstGeom>
          </p:spPr>
        </p:pic>
      </p:grpSp>
    </p:spTree>
    <p:extLst>
      <p:ext uri="{BB962C8B-B14F-4D97-AF65-F5344CB8AC3E}">
        <p14:creationId xmlns:p14="http://schemas.microsoft.com/office/powerpoint/2010/main" val="1157464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98E10-C720-708F-1538-1A4BCBBF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990" y="220349"/>
            <a:ext cx="1040130" cy="1028700"/>
          </a:xfrm>
          <a:prstGeom prst="rect">
            <a:avLst/>
          </a:prstGeom>
        </p:spPr>
      </p:pic>
      <p:sp>
        <p:nvSpPr>
          <p:cNvPr id="8" name="Title 1">
            <a:extLst>
              <a:ext uri="{FF2B5EF4-FFF2-40B4-BE49-F238E27FC236}">
                <a16:creationId xmlns:a16="http://schemas.microsoft.com/office/drawing/2014/main" id="{3E3CC465-672A-74AE-915E-0C5099E382E6}"/>
              </a:ext>
            </a:extLst>
          </p:cNvPr>
          <p:cNvSpPr>
            <a:spLocks noGrp="1"/>
          </p:cNvSpPr>
          <p:nvPr>
            <p:ph type="ctrTitle"/>
          </p:nvPr>
        </p:nvSpPr>
        <p:spPr>
          <a:xfrm>
            <a:off x="668600" y="1762586"/>
            <a:ext cx="10434205" cy="3904288"/>
          </a:xfrm>
        </p:spPr>
        <p:txBody>
          <a:bodyPr anchor="ctr">
            <a:noAutofit/>
          </a:bodyPr>
          <a:lstStyle/>
          <a:p>
            <a:r>
              <a:rPr lang="en-US" b="1" dirty="0" err="1">
                <a:latin typeface="Arial" panose="020B0604020202020204" pitchFamily="34" charset="0"/>
                <a:cs typeface="Arial" panose="020B0604020202020204" pitchFamily="34" charset="0"/>
              </a:rPr>
              <a:t>Karawhiua</a:t>
            </a:r>
            <a:r>
              <a:rPr lang="en-US" b="1" dirty="0" smtClean="0">
                <a:latin typeface="Arial" panose="020B0604020202020204" pitchFamily="34" charset="0"/>
                <a:cs typeface="Arial" panose="020B0604020202020204" pitchFamily="34" charset="0"/>
              </a:rPr>
              <a:t>!</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KIA KAHA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57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59DB19-C165-9551-9875-0086B9952F98}"/>
              </a:ext>
            </a:extLst>
          </p:cNvPr>
          <p:cNvSpPr/>
          <p:nvPr/>
        </p:nvSpPr>
        <p:spPr>
          <a:xfrm>
            <a:off x="963551" y="2486337"/>
            <a:ext cx="5357557" cy="2862322"/>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Nursing education approach</a:t>
            </a:r>
          </a:p>
          <a:p>
            <a:pPr algn="ctr"/>
            <a:endParaRPr lang="en-NZ" sz="2000" dirty="0">
              <a:latin typeface="Arial" panose="020B0604020202020204" pitchFamily="34" charset="0"/>
              <a:cs typeface="Arial" panose="020B0604020202020204" pitchFamily="34" charset="0"/>
            </a:endParaRPr>
          </a:p>
          <a:p>
            <a:pPr algn="ctr"/>
            <a:r>
              <a:rPr lang="en-NZ" sz="2000" dirty="0">
                <a:latin typeface="Arial" panose="020B0604020202020204" pitchFamily="34" charset="0"/>
                <a:cs typeface="Arial" panose="020B0604020202020204" pitchFamily="34" charset="0"/>
              </a:rPr>
              <a:t>‘Our own’ stuff not about ‘others’</a:t>
            </a: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Critical consciousness </a:t>
            </a:r>
            <a:r>
              <a:rPr lang="en-GB" sz="2000" dirty="0" smtClean="0">
                <a:latin typeface="Arial" panose="020B0604020202020204" pitchFamily="34" charset="0"/>
                <a:cs typeface="Arial" panose="020B0604020202020204" pitchFamily="34" charset="0"/>
              </a:rPr>
              <a:t>and reflective </a:t>
            </a:r>
            <a:r>
              <a:rPr lang="en-GB" sz="2000" dirty="0">
                <a:latin typeface="Arial" panose="020B0604020202020204" pitchFamily="34" charset="0"/>
                <a:cs typeface="Arial" panose="020B0604020202020204" pitchFamily="34" charset="0"/>
              </a:rPr>
              <a:t>practice </a:t>
            </a:r>
          </a:p>
          <a:p>
            <a:pPr algn="ctr"/>
            <a:r>
              <a:rPr lang="en-GB" sz="2000" dirty="0">
                <a:latin typeface="Arial" panose="020B0604020202020204" pitchFamily="34" charset="0"/>
                <a:cs typeface="Arial" panose="020B0604020202020204" pitchFamily="34" charset="0"/>
              </a:rPr>
              <a:t>  </a:t>
            </a:r>
            <a:endParaRPr lang="mi-NZ" sz="2000" dirty="0">
              <a:latin typeface="Arial" panose="020B0604020202020204" pitchFamily="34" charset="0"/>
              <a:cs typeface="Arial" panose="020B0604020202020204" pitchFamily="34" charset="0"/>
            </a:endParaRPr>
          </a:p>
          <a:p>
            <a:pPr algn="ctr"/>
            <a:r>
              <a:rPr lang="mi-NZ" sz="2000" dirty="0">
                <a:latin typeface="Arial" panose="020B0604020202020204" pitchFamily="34" charset="0"/>
                <a:cs typeface="Arial" panose="020B0604020202020204" pitchFamily="34" charset="0"/>
              </a:rPr>
              <a:t>Power relationships </a:t>
            </a:r>
          </a:p>
          <a:p>
            <a:pPr algn="ctr"/>
            <a:endParaRPr lang="mi-NZ" sz="2000" dirty="0">
              <a:latin typeface="Arial" panose="020B0604020202020204" pitchFamily="34" charset="0"/>
              <a:cs typeface="Arial" panose="020B0604020202020204" pitchFamily="34" charset="0"/>
            </a:endParaRPr>
          </a:p>
          <a:p>
            <a:pPr algn="ctr"/>
            <a:r>
              <a:rPr lang="mi-NZ" sz="2000" dirty="0">
                <a:latin typeface="Arial" panose="020B0604020202020204" pitchFamily="34" charset="0"/>
                <a:cs typeface="Arial" panose="020B0604020202020204" pitchFamily="34" charset="0"/>
              </a:rPr>
              <a:t>Patient </a:t>
            </a:r>
            <a:r>
              <a:rPr lang="mi-NZ" sz="2000" dirty="0" smtClean="0">
                <a:latin typeface="Arial" panose="020B0604020202020204" pitchFamily="34" charset="0"/>
                <a:cs typeface="Arial" panose="020B0604020202020204" pitchFamily="34" charset="0"/>
              </a:rPr>
              <a:t>rights</a:t>
            </a:r>
            <a:endParaRPr lang="mi-NZ" sz="2400" dirty="0"/>
          </a:p>
        </p:txBody>
      </p:sp>
      <p:grpSp>
        <p:nvGrpSpPr>
          <p:cNvPr id="16" name="Group 15"/>
          <p:cNvGrpSpPr/>
          <p:nvPr/>
        </p:nvGrpSpPr>
        <p:grpSpPr>
          <a:xfrm>
            <a:off x="7497208" y="1826873"/>
            <a:ext cx="3521368" cy="4181250"/>
            <a:chOff x="7497208" y="1826874"/>
            <a:chExt cx="3521368" cy="4181250"/>
          </a:xfrm>
        </p:grpSpPr>
        <p:pic>
          <p:nvPicPr>
            <p:cNvPr id="17" name="Picture 16">
              <a:extLst>
                <a:ext uri="{FF2B5EF4-FFF2-40B4-BE49-F238E27FC236}">
                  <a16:creationId xmlns:a16="http://schemas.microsoft.com/office/drawing/2014/main" id="{9DBE589E-0172-B6D7-4E93-4E228BBAA174}"/>
                </a:ext>
              </a:extLst>
            </p:cNvPr>
            <p:cNvPicPr>
              <a:picLocks noChangeAspect="1"/>
            </p:cNvPicPr>
            <p:nvPr/>
          </p:nvPicPr>
          <p:blipFill>
            <a:blip r:embed="rId3"/>
            <a:stretch>
              <a:fillRect/>
            </a:stretch>
          </p:blipFill>
          <p:spPr>
            <a:xfrm>
              <a:off x="7497208" y="1826874"/>
              <a:ext cx="3521368" cy="3781140"/>
            </a:xfrm>
            <a:prstGeom prst="rect">
              <a:avLst/>
            </a:prstGeom>
          </p:spPr>
        </p:pic>
        <p:sp>
          <p:nvSpPr>
            <p:cNvPr id="18" name="TextBox 17">
              <a:extLst>
                <a:ext uri="{FF2B5EF4-FFF2-40B4-BE49-F238E27FC236}">
                  <a16:creationId xmlns:a16="http://schemas.microsoft.com/office/drawing/2014/main" id="{A0CA14F0-E32A-2299-33A7-0F3040860AAF}"/>
                </a:ext>
              </a:extLst>
            </p:cNvPr>
            <p:cNvSpPr txBox="1"/>
            <p:nvPr/>
          </p:nvSpPr>
          <p:spPr>
            <a:xfrm>
              <a:off x="7497208" y="5608014"/>
              <a:ext cx="3521368" cy="400110"/>
            </a:xfrm>
            <a:prstGeom prst="rect">
              <a:avLst/>
            </a:prstGeom>
            <a:noFill/>
          </p:spPr>
          <p:txBody>
            <a:bodyPr wrap="square">
              <a:spAutoFit/>
            </a:bodyPr>
            <a:lstStyle/>
            <a:p>
              <a:pPr algn="ctr"/>
              <a:r>
                <a:rPr lang="en-US" sz="2000" dirty="0" err="1" smtClean="0">
                  <a:latin typeface="Arial" panose="020B0604020202020204" pitchFamily="34" charset="0"/>
                  <a:cs typeface="Arial" panose="020B0604020202020204" pitchFamily="34" charset="0"/>
                </a:rPr>
                <a:t>Dr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Irihapeti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Ramsden</a:t>
              </a:r>
              <a:endParaRPr lang="en-US" dirty="0">
                <a:latin typeface="Arial" panose="020B0604020202020204" pitchFamily="34" charset="0"/>
                <a:cs typeface="Arial" panose="020B0604020202020204" pitchFamily="34" charset="0"/>
              </a:endParaRPr>
            </a:p>
          </p:txBody>
        </p:sp>
      </p:grpSp>
      <p:sp>
        <p:nvSpPr>
          <p:cNvPr id="19" name="Title 1">
            <a:extLst>
              <a:ext uri="{FF2B5EF4-FFF2-40B4-BE49-F238E27FC236}">
                <a16:creationId xmlns:a16="http://schemas.microsoft.com/office/drawing/2014/main" id="{4134999D-9689-AD18-4C55-D6F2E54ADD97}"/>
              </a:ext>
            </a:extLst>
          </p:cNvPr>
          <p:cNvSpPr txBox="1">
            <a:spLocks/>
          </p:cNvSpPr>
          <p:nvPr/>
        </p:nvSpPr>
        <p:spPr>
          <a:xfrm>
            <a:off x="878898" y="469851"/>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a:latin typeface="Arial" panose="020B0604020202020204" pitchFamily="34" charset="0"/>
                <a:cs typeface="Arial" panose="020B0604020202020204" pitchFamily="34" charset="0"/>
              </a:rPr>
              <a:t>Te Kawa Whakaruruhau</a:t>
            </a:r>
          </a:p>
        </p:txBody>
      </p:sp>
    </p:spTree>
    <p:extLst>
      <p:ext uri="{BB962C8B-B14F-4D97-AF65-F5344CB8AC3E}">
        <p14:creationId xmlns:p14="http://schemas.microsoft.com/office/powerpoint/2010/main" val="661882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DEE49A-36B8-BC75-72DD-E8460D41EF59}"/>
              </a:ext>
            </a:extLst>
          </p:cNvPr>
          <p:cNvSpPr txBox="1">
            <a:spLocks/>
          </p:cNvSpPr>
          <p:nvPr/>
        </p:nvSpPr>
        <p:spPr>
          <a:xfrm>
            <a:off x="761131" y="107033"/>
            <a:ext cx="10669738" cy="788049"/>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a:latin typeface="Arial" panose="020B0604020202020204" pitchFamily="34" charset="0"/>
                <a:cs typeface="Arial" panose="020B0604020202020204" pitchFamily="34" charset="0"/>
              </a:rPr>
              <a:t>The </a:t>
            </a:r>
            <a:r>
              <a:rPr lang="en-NZ" sz="3200" b="1" dirty="0" smtClean="0">
                <a:latin typeface="Arial" panose="020B0604020202020204" pitchFamily="34" charset="0"/>
                <a:cs typeface="Arial" panose="020B0604020202020204" pitchFamily="34" charset="0"/>
              </a:rPr>
              <a:t>Medical Journey</a:t>
            </a:r>
            <a:endParaRPr lang="en-NZ" sz="3200" b="1" dirty="0">
              <a:latin typeface="Arial" panose="020B0604020202020204" pitchFamily="34" charset="0"/>
              <a:cs typeface="Arial" panose="020B0604020202020204" pitchFamily="34" charset="0"/>
            </a:endParaRPr>
          </a:p>
        </p:txBody>
      </p:sp>
      <p:grpSp>
        <p:nvGrpSpPr>
          <p:cNvPr id="2" name="Group 1"/>
          <p:cNvGrpSpPr/>
          <p:nvPr/>
        </p:nvGrpSpPr>
        <p:grpSpPr>
          <a:xfrm>
            <a:off x="0" y="1193339"/>
            <a:ext cx="12192000" cy="5016758"/>
            <a:chOff x="0" y="1193339"/>
            <a:chExt cx="12192000" cy="5016758"/>
          </a:xfrm>
        </p:grpSpPr>
        <p:pic>
          <p:nvPicPr>
            <p:cNvPr id="8" name="Picture 7" descr="Diagram&#10;&#10;Description automatically generated">
              <a:extLst>
                <a:ext uri="{FF2B5EF4-FFF2-40B4-BE49-F238E27FC236}">
                  <a16:creationId xmlns:a16="http://schemas.microsoft.com/office/drawing/2014/main" id="{60F91C8B-1DC3-F0A1-CED1-BF765B53BB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9624" y1="15342" x2="24413" y2="90137"/>
                          <a14:foregroundMark x1="42801" y1="14521" x2="56495" y2="89315"/>
                        </a14:backgroundRemoval>
                      </a14:imgEffect>
                    </a14:imgLayer>
                  </a14:imgProps>
                </a:ext>
                <a:ext uri="{28A0092B-C50C-407E-A947-70E740481C1C}">
                  <a14:useLocalDpi xmlns:a14="http://schemas.microsoft.com/office/drawing/2010/main" val="0"/>
                </a:ext>
              </a:extLst>
            </a:blip>
            <a:stretch>
              <a:fillRect/>
            </a:stretch>
          </p:blipFill>
          <p:spPr>
            <a:xfrm>
              <a:off x="0" y="1687967"/>
              <a:ext cx="12192000" cy="3482066"/>
            </a:xfrm>
            <a:prstGeom prst="rect">
              <a:avLst/>
            </a:prstGeom>
          </p:spPr>
        </p:pic>
        <p:sp>
          <p:nvSpPr>
            <p:cNvPr id="10" name="TextBox 9">
              <a:extLst>
                <a:ext uri="{FF2B5EF4-FFF2-40B4-BE49-F238E27FC236}">
                  <a16:creationId xmlns:a16="http://schemas.microsoft.com/office/drawing/2014/main" id="{DB12246B-A758-4684-4373-62CEC496E000}"/>
                </a:ext>
              </a:extLst>
            </p:cNvPr>
            <p:cNvSpPr txBox="1"/>
            <p:nvPr/>
          </p:nvSpPr>
          <p:spPr>
            <a:xfrm>
              <a:off x="852853" y="1193339"/>
              <a:ext cx="2514600" cy="5016758"/>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1980s</a:t>
              </a: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r>
                <a:rPr lang="en-US" sz="2000" b="1" i="1" u="sng" dirty="0" smtClean="0">
                  <a:latin typeface="Arial" panose="020B0604020202020204" pitchFamily="34" charset="0"/>
                  <a:cs typeface="Arial" panose="020B0604020202020204" pitchFamily="34" charset="0"/>
                </a:rPr>
                <a:t>You could</a:t>
              </a:r>
              <a:br>
                <a:rPr lang="en-US" sz="2000" b="1" i="1" u="sng"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be sensitive to Māori need</a:t>
              </a:r>
              <a:endParaRPr lang="en-US" sz="2000" i="1"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12246B-A758-4684-4373-62CEC496E000}"/>
                </a:ext>
              </a:extLst>
            </p:cNvPr>
            <p:cNvSpPr txBox="1"/>
            <p:nvPr/>
          </p:nvSpPr>
          <p:spPr>
            <a:xfrm>
              <a:off x="8212016" y="1193339"/>
              <a:ext cx="3578470" cy="5016758"/>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2020s</a:t>
              </a: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r>
                <a:rPr lang="en-US" sz="2000" b="1" i="1" u="sng" dirty="0" smtClean="0">
                  <a:latin typeface="Arial" panose="020B0604020202020204" pitchFamily="34" charset="0"/>
                  <a:cs typeface="Arial" panose="020B0604020202020204" pitchFamily="34" charset="0"/>
                </a:rPr>
                <a:t>You must</a:t>
              </a:r>
            </a:p>
            <a:p>
              <a:pPr algn="ctr"/>
              <a:r>
                <a:rPr lang="en-US" sz="2000" dirty="0" smtClean="0">
                  <a:latin typeface="Arial" panose="020B0604020202020204" pitchFamily="34" charset="0"/>
                  <a:cs typeface="Arial" panose="020B0604020202020204" pitchFamily="34" charset="0"/>
                </a:rPr>
                <a:t>know how your attitudes and </a:t>
              </a:r>
              <a:r>
                <a:rPr lang="en-US" sz="2000" dirty="0" smtClean="0">
                  <a:latin typeface="Arial" panose="020B0604020202020204" pitchFamily="34" charset="0"/>
                  <a:cs typeface="Arial" panose="020B0604020202020204" pitchFamily="34" charset="0"/>
                </a:rPr>
                <a:t>biases affect outcomes</a:t>
              </a:r>
              <a:endParaRPr lang="en-US" sz="2000" dirty="0" smtClean="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B12246B-A758-4684-4373-62CEC496E000}"/>
                </a:ext>
              </a:extLst>
            </p:cNvPr>
            <p:cNvSpPr txBox="1"/>
            <p:nvPr/>
          </p:nvSpPr>
          <p:spPr>
            <a:xfrm>
              <a:off x="4632081" y="1193339"/>
              <a:ext cx="2927839" cy="5016758"/>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2000s</a:t>
              </a: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r>
                <a:rPr lang="en-US" sz="2000" b="1" i="1" u="sng" dirty="0" smtClean="0">
                  <a:latin typeface="Arial" panose="020B0604020202020204" pitchFamily="34" charset="0"/>
                  <a:cs typeface="Arial" panose="020B0604020202020204" pitchFamily="34" charset="0"/>
                </a:rPr>
                <a:t>You should</a:t>
              </a:r>
            </a:p>
            <a:p>
              <a:pPr algn="ctr"/>
              <a:r>
                <a:rPr lang="en-US" sz="2000" dirty="0" smtClean="0">
                  <a:latin typeface="Arial" panose="020B0604020202020204" pitchFamily="34" charset="0"/>
                  <a:cs typeface="Arial" panose="020B0604020202020204" pitchFamily="34" charset="0"/>
                </a:rPr>
                <a:t>up your game with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Māori patients</a:t>
              </a:r>
              <a:endParaRPr lang="en-US" sz="2000"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11258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DEE49A-36B8-BC75-72DD-E8460D41EF59}"/>
              </a:ext>
            </a:extLst>
          </p:cNvPr>
          <p:cNvSpPr txBox="1">
            <a:spLocks/>
          </p:cNvSpPr>
          <p:nvPr/>
        </p:nvSpPr>
        <p:spPr>
          <a:xfrm>
            <a:off x="761131" y="107033"/>
            <a:ext cx="10669738" cy="788049"/>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NZ" sz="3200" b="1" dirty="0">
                <a:latin typeface="Arial" panose="020B0604020202020204" pitchFamily="34" charset="0"/>
                <a:cs typeface="Arial" panose="020B0604020202020204" pitchFamily="34" charset="0"/>
              </a:rPr>
              <a:t>The </a:t>
            </a:r>
            <a:r>
              <a:rPr lang="en-NZ" sz="3200" b="1" dirty="0" smtClean="0">
                <a:latin typeface="Arial" panose="020B0604020202020204" pitchFamily="34" charset="0"/>
                <a:cs typeface="Arial" panose="020B0604020202020204" pitchFamily="34" charset="0"/>
              </a:rPr>
              <a:t>Medical Journey</a:t>
            </a:r>
            <a:endParaRPr lang="en-NZ" sz="3200" b="1" dirty="0">
              <a:latin typeface="Arial" panose="020B0604020202020204" pitchFamily="34" charset="0"/>
              <a:cs typeface="Arial" panose="020B0604020202020204" pitchFamily="34" charset="0"/>
            </a:endParaRPr>
          </a:p>
        </p:txBody>
      </p:sp>
      <p:grpSp>
        <p:nvGrpSpPr>
          <p:cNvPr id="2" name="Group 1"/>
          <p:cNvGrpSpPr/>
          <p:nvPr/>
        </p:nvGrpSpPr>
        <p:grpSpPr>
          <a:xfrm>
            <a:off x="0" y="1193339"/>
            <a:ext cx="12192000" cy="4093428"/>
            <a:chOff x="0" y="1193339"/>
            <a:chExt cx="12192000" cy="4093428"/>
          </a:xfrm>
        </p:grpSpPr>
        <p:pic>
          <p:nvPicPr>
            <p:cNvPr id="8" name="Picture 7" descr="Diagram&#10;&#10;Description automatically generated">
              <a:extLst>
                <a:ext uri="{FF2B5EF4-FFF2-40B4-BE49-F238E27FC236}">
                  <a16:creationId xmlns:a16="http://schemas.microsoft.com/office/drawing/2014/main" id="{60F91C8B-1DC3-F0A1-CED1-BF765B53BB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624" y1="15342" x2="24413" y2="90137"/>
                          <a14:foregroundMark x1="42801" y1="14521" x2="56495" y2="89315"/>
                        </a14:backgroundRemoval>
                      </a14:imgEffect>
                    </a14:imgLayer>
                  </a14:imgProps>
                </a:ext>
                <a:ext uri="{28A0092B-C50C-407E-A947-70E740481C1C}">
                  <a14:useLocalDpi xmlns:a14="http://schemas.microsoft.com/office/drawing/2010/main" val="0"/>
                </a:ext>
              </a:extLst>
            </a:blip>
            <a:stretch>
              <a:fillRect/>
            </a:stretch>
          </p:blipFill>
          <p:spPr>
            <a:xfrm>
              <a:off x="0" y="1687967"/>
              <a:ext cx="12192000" cy="3482066"/>
            </a:xfrm>
            <a:prstGeom prst="rect">
              <a:avLst/>
            </a:prstGeom>
          </p:spPr>
        </p:pic>
        <p:sp>
          <p:nvSpPr>
            <p:cNvPr id="10" name="TextBox 9">
              <a:extLst>
                <a:ext uri="{FF2B5EF4-FFF2-40B4-BE49-F238E27FC236}">
                  <a16:creationId xmlns:a16="http://schemas.microsoft.com/office/drawing/2014/main" id="{DB12246B-A758-4684-4373-62CEC496E000}"/>
                </a:ext>
              </a:extLst>
            </p:cNvPr>
            <p:cNvSpPr txBox="1"/>
            <p:nvPr/>
          </p:nvSpPr>
          <p:spPr>
            <a:xfrm>
              <a:off x="852853" y="1193339"/>
              <a:ext cx="2514600" cy="3785652"/>
            </a:xfrm>
            <a:prstGeom prst="rect">
              <a:avLst/>
            </a:prstGeom>
            <a:noFill/>
          </p:spPr>
          <p:txBody>
            <a:bodyPr wrap="square" rtlCol="0">
              <a:spAutoFit/>
            </a:bodyPr>
            <a:lstStyle/>
            <a:p>
              <a:pPr algn="ctr"/>
              <a:r>
                <a:rPr lang="en-US" sz="2000" b="1" dirty="0"/>
                <a:t>Knowledge </a:t>
              </a:r>
              <a:r>
                <a:rPr lang="en-US" sz="2000" b="1" dirty="0" smtClean="0"/>
                <a:t>base</a:t>
              </a: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12246B-A758-4684-4373-62CEC496E000}"/>
                </a:ext>
              </a:extLst>
            </p:cNvPr>
            <p:cNvSpPr txBox="1"/>
            <p:nvPr/>
          </p:nvSpPr>
          <p:spPr>
            <a:xfrm>
              <a:off x="8212016" y="1193339"/>
              <a:ext cx="3578470" cy="4093428"/>
            </a:xfrm>
            <a:prstGeom prst="rect">
              <a:avLst/>
            </a:prstGeom>
            <a:noFill/>
          </p:spPr>
          <p:txBody>
            <a:bodyPr wrap="square" rtlCol="0">
              <a:spAutoFit/>
            </a:bodyPr>
            <a:lstStyle/>
            <a:p>
              <a:pPr algn="ctr"/>
              <a:r>
                <a:rPr lang="en-US" sz="2000" b="1" dirty="0"/>
                <a:t>Self-reflective </a:t>
              </a:r>
              <a:r>
                <a:rPr lang="en-US" sz="2000" b="1" dirty="0" smtClean="0"/>
                <a:t>practice</a:t>
              </a:r>
              <a:endParaRPr lang="en-US" sz="2000" b="1"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B12246B-A758-4684-4373-62CEC496E000}"/>
                </a:ext>
              </a:extLst>
            </p:cNvPr>
            <p:cNvSpPr txBox="1"/>
            <p:nvPr/>
          </p:nvSpPr>
          <p:spPr>
            <a:xfrm>
              <a:off x="4632081" y="1193339"/>
              <a:ext cx="2927839" cy="4093428"/>
            </a:xfrm>
            <a:prstGeom prst="rect">
              <a:avLst/>
            </a:prstGeom>
            <a:noFill/>
          </p:spPr>
          <p:txBody>
            <a:bodyPr wrap="square" rtlCol="0">
              <a:spAutoFit/>
            </a:bodyPr>
            <a:lstStyle/>
            <a:p>
              <a:pPr algn="ctr"/>
              <a:r>
                <a:rPr lang="en-US" sz="2000" b="1" dirty="0"/>
                <a:t>Skills and </a:t>
              </a:r>
              <a:r>
                <a:rPr lang="en-US" sz="2000" b="1" dirty="0" err="1" smtClean="0"/>
                <a:t>behaviours</a:t>
              </a:r>
              <a:endParaRPr lang="en-US" sz="2000" b="1"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a:latin typeface="Arial" panose="020B0604020202020204" pitchFamily="34" charset="0"/>
                <a:cs typeface="Arial" panose="020B0604020202020204" pitchFamily="34" charset="0"/>
              </a:endParaRPr>
            </a:p>
            <a:p>
              <a:pPr algn="ctr"/>
              <a:endParaRPr lang="en-US" sz="2000" b="1" i="1" u="sng" dirty="0" smtClean="0">
                <a:latin typeface="Arial" panose="020B0604020202020204" pitchFamily="34" charset="0"/>
                <a:cs typeface="Arial" panose="020B0604020202020204" pitchFamily="34" charset="0"/>
              </a:endParaRPr>
            </a:p>
          </p:txBody>
        </p:sp>
      </p:grpSp>
      <p:pic>
        <p:nvPicPr>
          <p:cNvPr id="11" name="Picture 10" descr="Shape, rectangle&#10;&#10;Description automatically generated">
            <a:extLst>
              <a:ext uri="{FF2B5EF4-FFF2-40B4-BE49-F238E27FC236}">
                <a16:creationId xmlns:a16="http://schemas.microsoft.com/office/drawing/2014/main" id="{DE9650C3-960D-AB0A-6E84-3C0F5FA1C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608" y="5497683"/>
            <a:ext cx="3520792" cy="1253284"/>
          </a:xfrm>
          <a:prstGeom prst="rect">
            <a:avLst/>
          </a:prstGeom>
        </p:spPr>
      </p:pic>
      <p:sp>
        <p:nvSpPr>
          <p:cNvPr id="12" name="TextBox 11">
            <a:extLst>
              <a:ext uri="{FF2B5EF4-FFF2-40B4-BE49-F238E27FC236}">
                <a16:creationId xmlns:a16="http://schemas.microsoft.com/office/drawing/2014/main" id="{BA9A6A9D-0BD7-7AC5-D6FB-A906C4D7D7B2}"/>
              </a:ext>
            </a:extLst>
          </p:cNvPr>
          <p:cNvSpPr txBox="1"/>
          <p:nvPr/>
        </p:nvSpPr>
        <p:spPr>
          <a:xfrm>
            <a:off x="4632081" y="5831938"/>
            <a:ext cx="2883436"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Hauora </a:t>
            </a:r>
            <a:r>
              <a:rPr lang="en-US" sz="2400" b="1" dirty="0" smtClean="0">
                <a:solidFill>
                  <a:schemeClr val="bg1"/>
                </a:solidFill>
                <a:latin typeface="Arial" panose="020B0604020202020204" pitchFamily="34" charset="0"/>
                <a:cs typeface="Arial" panose="020B0604020202020204" pitchFamily="34" charset="0"/>
              </a:rPr>
              <a:t>Māori</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16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679" y="1243787"/>
            <a:ext cx="7864642" cy="4370427"/>
          </a:xfrm>
          <a:prstGeom prst="rect">
            <a:avLst/>
          </a:prstGeom>
        </p:spPr>
        <p:txBody>
          <a:bodyPr wrap="square">
            <a:spAutoFit/>
          </a:bodyPr>
          <a:lstStyle/>
          <a:p>
            <a:pPr marL="114297" indent="0">
              <a:buNone/>
            </a:pPr>
            <a:endParaRPr lang="en-NZ" sz="2000" b="1" dirty="0">
              <a:latin typeface="Arial" panose="020B0604020202020204" pitchFamily="34" charset="0"/>
              <a:cs typeface="Arial" panose="020B0604020202020204" pitchFamily="34" charset="0"/>
            </a:endParaRPr>
          </a:p>
          <a:p>
            <a:pPr marL="114297" indent="0" algn="ctr">
              <a:buNone/>
            </a:pPr>
            <a:r>
              <a:rPr lang="en-NZ" sz="2000" b="1" dirty="0">
                <a:latin typeface="Arial" panose="020B0604020202020204" pitchFamily="34" charset="0"/>
                <a:cs typeface="Arial" panose="020B0604020202020204" pitchFamily="34" charset="0"/>
              </a:rPr>
              <a:t>The Health Practitioners Competence Assurance Act 2003</a:t>
            </a:r>
          </a:p>
          <a:p>
            <a:pPr marL="114297" indent="0" algn="ctr">
              <a:buNone/>
            </a:pPr>
            <a:endParaRPr lang="en-NZ" sz="800" dirty="0">
              <a:latin typeface="Arial" panose="020B0604020202020204" pitchFamily="34" charset="0"/>
              <a:cs typeface="Arial" panose="020B0604020202020204" pitchFamily="34" charset="0"/>
            </a:endParaRPr>
          </a:p>
          <a:p>
            <a:pPr marL="114297" indent="0" algn="ctr" fontAlgn="base">
              <a:buNone/>
            </a:pPr>
            <a:r>
              <a:rPr lang="en-NZ" dirty="0">
                <a:latin typeface="Arial" panose="020B0604020202020204" pitchFamily="34" charset="0"/>
                <a:cs typeface="Arial" panose="020B0604020202020204" pitchFamily="34" charset="0"/>
              </a:rPr>
              <a:t>Section 118(</a:t>
            </a:r>
            <a:r>
              <a:rPr lang="en-NZ" dirty="0" err="1">
                <a:latin typeface="Arial" panose="020B0604020202020204" pitchFamily="34" charset="0"/>
                <a:cs typeface="Arial" panose="020B0604020202020204" pitchFamily="34" charset="0"/>
              </a:rPr>
              <a:t>i</a:t>
            </a:r>
            <a:r>
              <a:rPr lang="en-NZ" dirty="0">
                <a:latin typeface="Arial" panose="020B0604020202020204" pitchFamily="34" charset="0"/>
                <a:cs typeface="Arial" panose="020B0604020202020204" pitchFamily="34" charset="0"/>
              </a:rPr>
              <a:t>) … standards of clinical competence, </a:t>
            </a:r>
            <a:r>
              <a:rPr lang="en-NZ" b="1" dirty="0">
                <a:latin typeface="Arial" panose="020B0604020202020204" pitchFamily="34" charset="0"/>
                <a:cs typeface="Arial" panose="020B0604020202020204" pitchFamily="34" charset="0"/>
              </a:rPr>
              <a:t>cultural competence </a:t>
            </a:r>
            <a:r>
              <a:rPr lang="en-NZ" dirty="0">
                <a:latin typeface="Arial" panose="020B0604020202020204" pitchFamily="34" charset="0"/>
                <a:cs typeface="Arial" panose="020B0604020202020204" pitchFamily="34" charset="0"/>
              </a:rPr>
              <a:t>and ethical conduct …</a:t>
            </a:r>
          </a:p>
          <a:p>
            <a:pPr marL="114297" indent="0" algn="ctr" fontAlgn="base">
              <a:buNone/>
            </a:pPr>
            <a:endParaRPr lang="en-NZ" dirty="0">
              <a:latin typeface="Arial" panose="020B0604020202020204" pitchFamily="34" charset="0"/>
              <a:cs typeface="Arial" panose="020B0604020202020204" pitchFamily="34" charset="0"/>
            </a:endParaRPr>
          </a:p>
          <a:p>
            <a:pPr marL="114297" indent="0" algn="ctr" fontAlgn="base">
              <a:buNone/>
            </a:pPr>
            <a:endParaRPr lang="en-NZ" dirty="0">
              <a:latin typeface="Arial" panose="020B0604020202020204" pitchFamily="34" charset="0"/>
              <a:cs typeface="Arial" panose="020B0604020202020204" pitchFamily="34" charset="0"/>
            </a:endParaRPr>
          </a:p>
          <a:p>
            <a:pPr marL="114297" indent="0" algn="ctr">
              <a:buNone/>
            </a:pPr>
            <a:endParaRPr lang="en-NZ" sz="2000" b="1" dirty="0">
              <a:solidFill>
                <a:srgbClr val="000000"/>
              </a:solidFill>
              <a:latin typeface="Arial" panose="020B0604020202020204" pitchFamily="34" charset="0"/>
              <a:cs typeface="Arial" panose="020B0604020202020204" pitchFamily="34" charset="0"/>
            </a:endParaRPr>
          </a:p>
          <a:p>
            <a:pPr marL="114297" indent="0" algn="ctr">
              <a:buNone/>
            </a:pPr>
            <a:r>
              <a:rPr lang="en-NZ" sz="2000" b="1" dirty="0">
                <a:solidFill>
                  <a:srgbClr val="000000"/>
                </a:solidFill>
                <a:latin typeface="Arial" panose="020B0604020202020204" pitchFamily="34" charset="0"/>
                <a:cs typeface="Arial" panose="020B0604020202020204" pitchFamily="34" charset="0"/>
              </a:rPr>
              <a:t>Health Practitioners Competence Assurance Amendment Act 2019</a:t>
            </a:r>
          </a:p>
          <a:p>
            <a:pPr marL="114297" indent="0" algn="ctr">
              <a:buNone/>
            </a:pPr>
            <a:endParaRPr lang="en-NZ" sz="800" b="1" dirty="0">
              <a:solidFill>
                <a:srgbClr val="000000"/>
              </a:solidFill>
              <a:latin typeface="Arial" panose="020B0604020202020204" pitchFamily="34" charset="0"/>
              <a:cs typeface="Arial" panose="020B0604020202020204" pitchFamily="34" charset="0"/>
            </a:endParaRPr>
          </a:p>
          <a:p>
            <a:pPr algn="ctr" fontAlgn="base"/>
            <a:r>
              <a:rPr lang="en-NZ" dirty="0">
                <a:solidFill>
                  <a:srgbClr val="000000"/>
                </a:solidFill>
                <a:latin typeface="Arial" panose="020B0604020202020204" pitchFamily="34" charset="0"/>
                <a:cs typeface="Arial" panose="020B0604020202020204" pitchFamily="34" charset="0"/>
              </a:rPr>
              <a:t>… standards of clinical competence, cultural competence </a:t>
            </a:r>
            <a:r>
              <a:rPr lang="en-NZ" b="1" dirty="0">
                <a:solidFill>
                  <a:srgbClr val="000000"/>
                </a:solidFill>
                <a:latin typeface="Arial" panose="020B0604020202020204" pitchFamily="34" charset="0"/>
                <a:cs typeface="Arial" panose="020B0604020202020204" pitchFamily="34" charset="0"/>
              </a:rPr>
              <a:t>(including competencies that will enable effective and respectful interaction with Māori)</a:t>
            </a:r>
            <a:r>
              <a:rPr lang="en-NZ" dirty="0">
                <a:solidFill>
                  <a:srgbClr val="000000"/>
                </a:solidFill>
                <a:latin typeface="Arial" panose="020B0604020202020204" pitchFamily="34" charset="0"/>
                <a:cs typeface="Arial" panose="020B0604020202020204" pitchFamily="34" charset="0"/>
              </a:rPr>
              <a:t>, and ethical conduct …</a:t>
            </a:r>
          </a:p>
          <a:p>
            <a:pPr marL="114297" indent="0" fontAlgn="base">
              <a:buNone/>
            </a:pPr>
            <a:endParaRPr lang="en-NZ" dirty="0">
              <a:latin typeface="Arial" panose="020B0604020202020204" pitchFamily="34" charset="0"/>
              <a:cs typeface="Arial" panose="020B0604020202020204" pitchFamily="34" charset="0"/>
            </a:endParaRPr>
          </a:p>
          <a:p>
            <a:pPr marL="114297" indent="0" fontAlgn="base">
              <a:buNone/>
            </a:pPr>
            <a:endParaRPr lang="en-NZ"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01741"/>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Competence Legislation</a:t>
            </a:r>
          </a:p>
        </p:txBody>
      </p:sp>
      <p:pic>
        <p:nvPicPr>
          <p:cNvPr id="7" name="Picture 6">
            <a:extLst>
              <a:ext uri="{FF2B5EF4-FFF2-40B4-BE49-F238E27FC236}">
                <a16:creationId xmlns:a16="http://schemas.microsoft.com/office/drawing/2014/main" id="{15DAF8B3-64EF-6840-B17F-B8891B1A2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93" y="90781"/>
            <a:ext cx="1432366" cy="1285456"/>
          </a:xfrm>
          <a:prstGeom prst="rect">
            <a:avLst/>
          </a:prstGeom>
        </p:spPr>
      </p:pic>
    </p:spTree>
    <p:extLst>
      <p:ext uri="{BB962C8B-B14F-4D97-AF65-F5344CB8AC3E}">
        <p14:creationId xmlns:p14="http://schemas.microsoft.com/office/powerpoint/2010/main" val="105671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67889"/>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Competence Standards (2016)</a:t>
            </a:r>
          </a:p>
        </p:txBody>
      </p:sp>
      <p:pic>
        <p:nvPicPr>
          <p:cNvPr id="8" name="Picture 7">
            <a:extLst>
              <a:ext uri="{FF2B5EF4-FFF2-40B4-BE49-F238E27FC236}">
                <a16:creationId xmlns:a16="http://schemas.microsoft.com/office/drawing/2014/main" id="{F6312580-833E-1740-B427-B8F54640D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870" y="1985211"/>
            <a:ext cx="9740260" cy="32763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68" y="416905"/>
            <a:ext cx="2175642" cy="765504"/>
          </a:xfrm>
          <a:prstGeom prst="rect">
            <a:avLst/>
          </a:prstGeom>
        </p:spPr>
      </p:pic>
    </p:spTree>
    <p:extLst>
      <p:ext uri="{BB962C8B-B14F-4D97-AF65-F5344CB8AC3E}">
        <p14:creationId xmlns:p14="http://schemas.microsoft.com/office/powerpoint/2010/main" val="162376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34999D-9689-AD18-4C55-D6F2E54ADD97}"/>
              </a:ext>
            </a:extLst>
          </p:cNvPr>
          <p:cNvSpPr txBox="1">
            <a:spLocks/>
          </p:cNvSpPr>
          <p:nvPr/>
        </p:nvSpPr>
        <p:spPr>
          <a:xfrm>
            <a:off x="878898" y="567889"/>
            <a:ext cx="10434205" cy="46353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i="0" u="none" kern="1200">
                <a:solidFill>
                  <a:srgbClr val="445660"/>
                </a:solidFill>
                <a:effectLst/>
                <a:latin typeface="Avenir 65" pitchFamily="50" charset="0"/>
                <a:ea typeface="+mj-ea"/>
                <a:cs typeface="+mj-cs"/>
              </a:defRPr>
            </a:lvl1pPr>
          </a:lstStyle>
          <a:p>
            <a:r>
              <a:rPr lang="en-US" sz="3200" b="1" dirty="0" smtClean="0">
                <a:latin typeface="Arial" panose="020B0604020202020204" pitchFamily="34" charset="0"/>
                <a:cs typeface="Arial" panose="020B0604020202020204" pitchFamily="34" charset="0"/>
              </a:rPr>
              <a:t>Cultural Competence Standards (2006)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00" y="416905"/>
            <a:ext cx="2175642" cy="7655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52" y="2279377"/>
            <a:ext cx="7120038" cy="27854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6317">
            <a:off x="7666189" y="1147166"/>
            <a:ext cx="3651720" cy="5429431"/>
          </a:xfrm>
          <a:prstGeom prst="rect">
            <a:avLst/>
          </a:prstGeom>
        </p:spPr>
      </p:pic>
    </p:spTree>
    <p:extLst>
      <p:ext uri="{BB962C8B-B14F-4D97-AF65-F5344CB8AC3E}">
        <p14:creationId xmlns:p14="http://schemas.microsoft.com/office/powerpoint/2010/main" val="709940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1665</Words>
  <Application>Microsoft Office PowerPoint</Application>
  <PresentationFormat>Widescreen</PresentationFormat>
  <Paragraphs>432</Paragraphs>
  <Slides>30</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Avenir 65</vt:lpstr>
      <vt:lpstr>Calibri</vt:lpstr>
      <vt:lpstr>Calibri Light</vt:lpstr>
      <vt:lpstr>Cambria</vt:lpstr>
      <vt:lpstr>DroidSerif</vt:lpstr>
      <vt:lpstr>JfytqwAdvTTb5929f4c</vt:lpstr>
      <vt:lpstr>KfggdyAdvTTb5929f4c+20</vt:lpstr>
      <vt:lpstr>SourceSansPro</vt:lpstr>
      <vt:lpstr>Stuff Sans</vt:lpstr>
      <vt:lpstr>Times New Roman</vt:lpstr>
      <vt:lpstr>Office Theme</vt:lpstr>
      <vt:lpstr>Cultural safety education and training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the training plan  1. Review of literature 2. Interviews with medical colleges 3. consumer reference group consultation 4. Testing and refining     Team:  David Tipene-Leach, Shirley Simmonds, Marnie Carter (Allen+Clarke),  Helena Haggie, Mataroria Lyndon, Virginia Mills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Karawhiua!  KIA KAHA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tetlow</dc:creator>
  <cp:lastModifiedBy>Esther Munro (NRA)</cp:lastModifiedBy>
  <cp:revision>21</cp:revision>
  <dcterms:created xsi:type="dcterms:W3CDTF">2023-02-07T15:57:29Z</dcterms:created>
  <dcterms:modified xsi:type="dcterms:W3CDTF">2023-02-14T04:16:08Z</dcterms:modified>
</cp:coreProperties>
</file>